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1" r:id="rId1"/>
    <p:sldMasterId id="2147483743" r:id="rId2"/>
    <p:sldMasterId id="2147483774" r:id="rId3"/>
  </p:sldMasterIdLst>
  <p:notesMasterIdLst>
    <p:notesMasterId r:id="rId44"/>
  </p:notesMasterIdLst>
  <p:handoutMasterIdLst>
    <p:handoutMasterId r:id="rId45"/>
  </p:handoutMasterIdLst>
  <p:sldIdLst>
    <p:sldId id="318" r:id="rId4"/>
    <p:sldId id="316" r:id="rId5"/>
    <p:sldId id="292" r:id="rId6"/>
    <p:sldId id="317" r:id="rId7"/>
    <p:sldId id="294" r:id="rId8"/>
    <p:sldId id="295" r:id="rId9"/>
    <p:sldId id="296" r:id="rId10"/>
    <p:sldId id="297" r:id="rId11"/>
    <p:sldId id="298" r:id="rId12"/>
    <p:sldId id="299" r:id="rId13"/>
    <p:sldId id="278" r:id="rId14"/>
    <p:sldId id="282" r:id="rId15"/>
    <p:sldId id="283" r:id="rId16"/>
    <p:sldId id="289" r:id="rId17"/>
    <p:sldId id="331" r:id="rId18"/>
    <p:sldId id="330" r:id="rId19"/>
    <p:sldId id="301" r:id="rId20"/>
    <p:sldId id="305" r:id="rId21"/>
    <p:sldId id="332" r:id="rId22"/>
    <p:sldId id="350" r:id="rId23"/>
    <p:sldId id="333" r:id="rId24"/>
    <p:sldId id="334" r:id="rId25"/>
    <p:sldId id="335" r:id="rId26"/>
    <p:sldId id="336" r:id="rId27"/>
    <p:sldId id="337" r:id="rId28"/>
    <p:sldId id="338" r:id="rId29"/>
    <p:sldId id="339" r:id="rId30"/>
    <p:sldId id="340" r:id="rId31"/>
    <p:sldId id="341" r:id="rId32"/>
    <p:sldId id="342" r:id="rId33"/>
    <p:sldId id="343" r:id="rId34"/>
    <p:sldId id="344" r:id="rId35"/>
    <p:sldId id="345" r:id="rId36"/>
    <p:sldId id="346" r:id="rId37"/>
    <p:sldId id="347" r:id="rId38"/>
    <p:sldId id="349" r:id="rId39"/>
    <p:sldId id="351" r:id="rId40"/>
    <p:sldId id="352" r:id="rId41"/>
    <p:sldId id="353" r:id="rId42"/>
    <p:sldId id="348" r:id="rId4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86679" autoAdjust="0"/>
  </p:normalViewPr>
  <p:slideViewPr>
    <p:cSldViewPr>
      <p:cViewPr>
        <p:scale>
          <a:sx n="60" d="100"/>
          <a:sy n="60" d="100"/>
        </p:scale>
        <p:origin x="-1350" y="-846"/>
      </p:cViewPr>
      <p:guideLst>
        <p:guide orient="horz" pos="2160"/>
        <p:guide pos="2880"/>
      </p:guideLst>
    </p:cSldViewPr>
  </p:slideViewPr>
  <p:notesTextViewPr>
    <p:cViewPr>
      <p:scale>
        <a:sx n="3" d="2"/>
        <a:sy n="3" d="2"/>
      </p:scale>
      <p:origin x="0" y="0"/>
    </p:cViewPr>
  </p:notesTextViewPr>
  <p:sorterViewPr>
    <p:cViewPr>
      <p:scale>
        <a:sx n="90" d="100"/>
        <a:sy n="90" d="100"/>
      </p:scale>
      <p:origin x="0" y="441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heme" Target="theme/theme1.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DD664D82-B100-41B6-8FCD-59200CFF6721}" type="datetimeFigureOut">
              <a:rPr lang="en-US" smtClean="0"/>
              <a:t>8/14/2015</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C4A11CA0-628F-4C12-A922-85D0ADE4C2F6}" type="slidenum">
              <a:rPr lang="en-US" smtClean="0"/>
              <a:t>‹#›</a:t>
            </a:fld>
            <a:endParaRPr lang="en-US"/>
          </a:p>
        </p:txBody>
      </p:sp>
    </p:spTree>
    <p:extLst>
      <p:ext uri="{BB962C8B-B14F-4D97-AF65-F5344CB8AC3E}">
        <p14:creationId xmlns:p14="http://schemas.microsoft.com/office/powerpoint/2010/main" val="4721506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4581A22C-C342-4840-9C1D-43776D7BFCD3}" type="datetimeFigureOut">
              <a:rPr lang="en-US" smtClean="0"/>
              <a:t>8/14/2015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D7628F3A-8070-4DAF-96AB-A05FAB86D35E}" type="slidenum">
              <a:rPr lang="en-US" smtClean="0"/>
              <a:t>‹#›</a:t>
            </a:fld>
            <a:endParaRPr lang="en-US"/>
          </a:p>
        </p:txBody>
      </p:sp>
    </p:spTree>
    <p:extLst>
      <p:ext uri="{BB962C8B-B14F-4D97-AF65-F5344CB8AC3E}">
        <p14:creationId xmlns:p14="http://schemas.microsoft.com/office/powerpoint/2010/main" val="4052024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628F3A-8070-4DAF-96AB-A05FAB86D35E}" type="slidenum">
              <a:rPr lang="en-US" smtClean="0"/>
              <a:t>1</a:t>
            </a:fld>
            <a:endParaRPr lang="en-US"/>
          </a:p>
        </p:txBody>
      </p:sp>
    </p:spTree>
    <p:extLst>
      <p:ext uri="{BB962C8B-B14F-4D97-AF65-F5344CB8AC3E}">
        <p14:creationId xmlns:p14="http://schemas.microsoft.com/office/powerpoint/2010/main" val="33792510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0" dirty="0" smtClean="0"/>
              <a:t>Teachers use a variety of data to better understand what their students know and are able to do.  This helps teachers plan and adjust instruction in an ongoing manner; thus, supporting the teachers’ efforts to meet the needs of all of the students.  </a:t>
            </a:r>
            <a:endParaRPr lang="en-US" b="0" dirty="0"/>
          </a:p>
        </p:txBody>
      </p:sp>
      <p:sp>
        <p:nvSpPr>
          <p:cNvPr id="4" name="Slide Number Placeholder 3"/>
          <p:cNvSpPr>
            <a:spLocks noGrp="1"/>
          </p:cNvSpPr>
          <p:nvPr>
            <p:ph type="sldNum" sz="quarter" idx="10"/>
          </p:nvPr>
        </p:nvSpPr>
        <p:spPr/>
        <p:txBody>
          <a:bodyPr/>
          <a:lstStyle/>
          <a:p>
            <a:fld id="{D7628F3A-8070-4DAF-96AB-A05FAB86D35E}" type="slidenum">
              <a:rPr lang="en-US" smtClean="0"/>
              <a:t>10</a:t>
            </a:fld>
            <a:endParaRPr lang="en-US" dirty="0"/>
          </a:p>
        </p:txBody>
      </p:sp>
    </p:spTree>
    <p:extLst>
      <p:ext uri="{BB962C8B-B14F-4D97-AF65-F5344CB8AC3E}">
        <p14:creationId xmlns:p14="http://schemas.microsoft.com/office/powerpoint/2010/main" val="9216736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there are many aspects of each of the 5 domains that are important</a:t>
            </a:r>
            <a:r>
              <a:rPr lang="en-US" baseline="0" dirty="0" smtClean="0"/>
              <a:t> to student success, the NC Think Tank and the NC Assessment Design Team carefully selected these constructs, or concepts, within each domain to focus on within this formative process. The team based these decisions on various aspects including what research identified to be most critical for long term student success, what K-3 teachers found to be important, and alignment to the NCSCOS.</a:t>
            </a:r>
          </a:p>
          <a:p>
            <a:endParaRPr lang="en-US" baseline="0" dirty="0" smtClean="0"/>
          </a:p>
          <a:p>
            <a:r>
              <a:rPr lang="en-US" i="1" baseline="0" dirty="0" smtClean="0"/>
              <a:t>NOTE:  This list identifies current constructs.  Based on feedback from the field and other factors such as  NC SCOS revisions, these constructs and the assessment tools to support this process will be revisited and enhanced over time.  </a:t>
            </a:r>
            <a:endParaRPr lang="en-US" i="1" dirty="0"/>
          </a:p>
        </p:txBody>
      </p:sp>
      <p:sp>
        <p:nvSpPr>
          <p:cNvPr id="4" name="Slide Number Placeholder 3"/>
          <p:cNvSpPr>
            <a:spLocks noGrp="1"/>
          </p:cNvSpPr>
          <p:nvPr>
            <p:ph type="sldNum" sz="quarter" idx="10"/>
          </p:nvPr>
        </p:nvSpPr>
        <p:spPr/>
        <p:txBody>
          <a:bodyPr/>
          <a:lstStyle/>
          <a:p>
            <a:fld id="{D7628F3A-8070-4DAF-96AB-A05FAB86D35E}" type="slidenum">
              <a:rPr lang="en-US" smtClean="0"/>
              <a:t>11</a:t>
            </a:fld>
            <a:endParaRPr lang="en-US" dirty="0"/>
          </a:p>
        </p:txBody>
      </p:sp>
    </p:spTree>
    <p:extLst>
      <p:ext uri="{BB962C8B-B14F-4D97-AF65-F5344CB8AC3E}">
        <p14:creationId xmlns:p14="http://schemas.microsoft.com/office/powerpoint/2010/main" val="36830398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NCDPI listened carefully to the validity pilot participants and used their feedback to make decisions. </a:t>
            </a:r>
            <a:r>
              <a:rPr lang="en-US" dirty="0" smtClean="0">
                <a:ea typeface="ＭＳ Ｐゴシック" charset="0"/>
              </a:rPr>
              <a:t>During pilot, teachers found it overwhelming to learn the new assessment content (construct progressions including student performance descriptors, sample assessment situations and assessment tasks) in addition to learning the assessment process </a:t>
            </a:r>
            <a:r>
              <a:rPr lang="en-US" i="1" dirty="0" smtClean="0">
                <a:ea typeface="ＭＳ Ｐゴシック" charset="0"/>
              </a:rPr>
              <a:t>and</a:t>
            </a:r>
            <a:r>
              <a:rPr lang="en-US" dirty="0" smtClean="0">
                <a:ea typeface="ＭＳ Ｐゴシック" charset="0"/>
              </a:rPr>
              <a:t> the use of the new web-based platform and digital tools. </a:t>
            </a:r>
          </a:p>
          <a:p>
            <a:pPr defTabSz="931774">
              <a:defRPr/>
            </a:pPr>
            <a:endParaRPr lang="en-US" dirty="0" smtClean="0">
              <a:ea typeface="ＭＳ Ｐゴシック" charset="0"/>
            </a:endParaRPr>
          </a:p>
          <a:p>
            <a:pPr defTabSz="931774">
              <a:defRPr/>
            </a:pPr>
            <a:r>
              <a:rPr lang="en-US" dirty="0" smtClean="0">
                <a:ea typeface="ＭＳ Ｐゴシック" charset="0"/>
              </a:rPr>
              <a:t>To address this challenge, the Office of early Learning worked with the General Assembly to narrow the number of constructs to be assessed during initial statewide implementation. </a:t>
            </a:r>
            <a:r>
              <a:rPr lang="en-US" dirty="0"/>
              <a:t>  By focusing on these 2 highlighted constructs that are familiar to teachers and administrators and for which current assessment methods currently exist, a greater amount of attention can be placed on strengthening formative assessment practices and learning the technical aspects of the web-based system used to capture and collect evidences of learning. </a:t>
            </a:r>
            <a:endParaRPr lang="en-US" dirty="0" smtClean="0">
              <a:ea typeface="ＭＳ Ｐゴシック" charset="0"/>
            </a:endParaRPr>
          </a:p>
          <a:p>
            <a:pPr defTabSz="931774">
              <a:defRPr/>
            </a:pPr>
            <a:endParaRPr lang="en-US" dirty="0" smtClean="0">
              <a:ea typeface="ＭＳ Ｐゴシック" charset="0"/>
            </a:endParaRPr>
          </a:p>
          <a:p>
            <a:pPr defTabSz="931774">
              <a:defRPr/>
            </a:pPr>
            <a:r>
              <a:rPr lang="en-US" dirty="0" smtClean="0">
                <a:ea typeface="ＭＳ Ｐゴシック" charset="0"/>
              </a:rPr>
              <a:t>Therefore, in 2015-2016, Kindergarten teachers will be required to focus on Object Counting and Book Orientation &amp; Print Awareness.</a:t>
            </a:r>
          </a:p>
          <a:p>
            <a:pPr defTabSz="931774">
              <a:defRPr/>
            </a:pPr>
            <a:endParaRPr lang="en-US" dirty="0" smtClean="0">
              <a:ea typeface="ＭＳ Ｐゴシック" charset="0"/>
            </a:endParaRPr>
          </a:p>
          <a:p>
            <a:pPr defTabSz="931774">
              <a:defRPr/>
            </a:pPr>
            <a:endParaRPr lang="en-US" dirty="0" smtClean="0">
              <a:ea typeface="ＭＳ Ｐゴシック" charset="0"/>
            </a:endParaRPr>
          </a:p>
          <a:p>
            <a:pPr defTabSz="931774">
              <a:defRPr/>
            </a:pPr>
            <a:endParaRPr lang="en-US" dirty="0"/>
          </a:p>
        </p:txBody>
      </p:sp>
      <p:sp>
        <p:nvSpPr>
          <p:cNvPr id="4" name="Slide Number Placeholder 3"/>
          <p:cNvSpPr>
            <a:spLocks noGrp="1"/>
          </p:cNvSpPr>
          <p:nvPr>
            <p:ph type="sldNum" sz="quarter" idx="10"/>
          </p:nvPr>
        </p:nvSpPr>
        <p:spPr/>
        <p:txBody>
          <a:bodyPr/>
          <a:lstStyle/>
          <a:p>
            <a:fld id="{D7628F3A-8070-4DAF-96AB-A05FAB86D35E}" type="slidenum">
              <a:rPr lang="en-US" smtClean="0"/>
              <a:t>12</a:t>
            </a:fld>
            <a:endParaRPr lang="en-US" dirty="0"/>
          </a:p>
        </p:txBody>
      </p:sp>
    </p:spTree>
    <p:extLst>
      <p:ext uri="{BB962C8B-B14F-4D97-AF65-F5344CB8AC3E}">
        <p14:creationId xmlns:p14="http://schemas.microsoft.com/office/powerpoint/2010/main" val="30076834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NCDPI recognizes the importance of focusing on the whole child.  Therefore, during the 2015-2016 school year, materials for other areas of development will also be available for use as determined by the district, school, and classroom teacher (</a:t>
            </a:r>
            <a:r>
              <a:rPr lang="en-US" i="1" dirty="0"/>
              <a:t>Emotional Literacy, Engagement in Self-Selected Activities, Fine Motor, Following Directions, Letter Naming, &amp; Mid-Line Motor Development</a:t>
            </a:r>
            <a:r>
              <a:rPr lang="en-US" dirty="0"/>
              <a:t>). </a:t>
            </a:r>
          </a:p>
          <a:p>
            <a:pPr defTabSz="931774">
              <a:defRPr/>
            </a:pPr>
            <a:endParaRPr lang="en-US" dirty="0"/>
          </a:p>
          <a:p>
            <a:pPr defTabSz="931774">
              <a:defRPr/>
            </a:pPr>
            <a:r>
              <a:rPr lang="en-US" dirty="0"/>
              <a:t>Districts, schools, and teachers are encouraged to explore and become familiar with the other constructs during the 2015-16 school year so they will be well-prepared for 2016-17, when Kindergarten teachers will be required to address all highlighted constructs.</a:t>
            </a:r>
          </a:p>
        </p:txBody>
      </p:sp>
      <p:sp>
        <p:nvSpPr>
          <p:cNvPr id="4" name="Slide Number Placeholder 3"/>
          <p:cNvSpPr>
            <a:spLocks noGrp="1"/>
          </p:cNvSpPr>
          <p:nvPr>
            <p:ph type="sldNum" sz="quarter" idx="10"/>
          </p:nvPr>
        </p:nvSpPr>
        <p:spPr/>
        <p:txBody>
          <a:bodyPr/>
          <a:lstStyle/>
          <a:p>
            <a:fld id="{D7628F3A-8070-4DAF-96AB-A05FAB86D35E}" type="slidenum">
              <a:rPr lang="en-US" smtClean="0"/>
              <a:t>13</a:t>
            </a:fld>
            <a:endParaRPr lang="en-US" dirty="0"/>
          </a:p>
        </p:txBody>
      </p:sp>
    </p:spTree>
    <p:extLst>
      <p:ext uri="{BB962C8B-B14F-4D97-AF65-F5344CB8AC3E}">
        <p14:creationId xmlns:p14="http://schemas.microsoft.com/office/powerpoint/2010/main" val="3619238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Slide Image Placeholder 1"/>
          <p:cNvSpPr>
            <a:spLocks noGrp="1" noRot="1" noChangeAspect="1" noTextEdit="1"/>
          </p:cNvSpPr>
          <p:nvPr>
            <p:ph type="sldImg"/>
          </p:nvPr>
        </p:nvSpPr>
        <p:spPr>
          <a:ln/>
        </p:spPr>
      </p:sp>
      <p:sp>
        <p:nvSpPr>
          <p:cNvPr id="208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itchFamily="34" charset="0"/>
                <a:ea typeface="ＭＳ Ｐゴシック" pitchFamily="34" charset="-128"/>
              </a:rPr>
              <a:t>Framework for FA practice profile – each of the Critical Components is part of the FA cycle</a:t>
            </a:r>
          </a:p>
          <a:p>
            <a:r>
              <a:rPr lang="en-US" altLang="en-US" dirty="0" smtClean="0">
                <a:latin typeface="Arial" pitchFamily="34" charset="0"/>
                <a:ea typeface="ＭＳ Ｐゴシック" pitchFamily="34" charset="-128"/>
              </a:rPr>
              <a:t>Briefly describe each and how if one is missing the loop is broken. Definitions are provided below and an example for walking through the process using the construct progression: Print awareness.</a:t>
            </a:r>
            <a:r>
              <a:rPr lang="en-US" altLang="en-US" baseline="0" dirty="0" smtClean="0">
                <a:latin typeface="Arial" pitchFamily="34" charset="0"/>
                <a:ea typeface="ＭＳ Ｐゴシック" pitchFamily="34" charset="-128"/>
              </a:rPr>
              <a:t> </a:t>
            </a:r>
            <a:r>
              <a:rPr lang="en-US" altLang="en-US" dirty="0" smtClean="0">
                <a:latin typeface="Arial" pitchFamily="34" charset="0"/>
                <a:ea typeface="ＭＳ Ｐゴシック" pitchFamily="34" charset="-128"/>
              </a:rPr>
              <a:t> </a:t>
            </a:r>
          </a:p>
          <a:p>
            <a:r>
              <a:rPr lang="en-US" altLang="en-US" b="1" dirty="0" smtClean="0">
                <a:latin typeface="Arial" pitchFamily="34" charset="0"/>
                <a:ea typeface="ＭＳ Ｐゴシック" pitchFamily="34" charset="-128"/>
              </a:rPr>
              <a:t>Definitions may help as you describe each one:</a:t>
            </a:r>
          </a:p>
          <a:p>
            <a:r>
              <a:rPr lang="en-US" altLang="en-US" b="1" dirty="0" smtClean="0">
                <a:latin typeface="Arial" pitchFamily="34" charset="0"/>
                <a:ea typeface="ＭＳ Ｐゴシック" pitchFamily="34" charset="-128"/>
              </a:rPr>
              <a:t>Selecting Learning Targets</a:t>
            </a:r>
            <a:r>
              <a:rPr lang="en-US" altLang="en-US" dirty="0" smtClean="0">
                <a:latin typeface="Arial" pitchFamily="34" charset="0"/>
                <a:ea typeface="ＭＳ Ｐゴシック" pitchFamily="34" charset="-128"/>
              </a:rPr>
              <a:t>: </a:t>
            </a:r>
            <a:r>
              <a:rPr lang="en-US" altLang="en-US" dirty="0" smtClean="0">
                <a:latin typeface="Arial" pitchFamily="34" charset="0"/>
                <a:ea typeface="Calibri" pitchFamily="34" charset="0"/>
                <a:cs typeface="Times New Roman" pitchFamily="18" charset="0"/>
              </a:rPr>
              <a:t>Teacher uses the current learning status and engages students in the development of learning targets. </a:t>
            </a:r>
          </a:p>
          <a:p>
            <a:r>
              <a:rPr lang="en-US" altLang="en-US" b="1" dirty="0" smtClean="0">
                <a:latin typeface="Arial" pitchFamily="34" charset="0"/>
                <a:ea typeface="ＭＳ Ｐゴシック" pitchFamily="34" charset="-128"/>
              </a:rPr>
              <a:t>Developing Criteria for Success</a:t>
            </a:r>
            <a:r>
              <a:rPr lang="en-US" altLang="en-US" dirty="0" smtClean="0">
                <a:latin typeface="Arial" pitchFamily="34" charset="0"/>
                <a:ea typeface="ＭＳ Ｐゴシック" pitchFamily="34" charset="-128"/>
              </a:rPr>
              <a:t>: </a:t>
            </a:r>
            <a:r>
              <a:rPr lang="en-US" altLang="en-US" dirty="0" smtClean="0">
                <a:latin typeface="Calibri" pitchFamily="34" charset="0"/>
                <a:ea typeface="ＭＳ Ｐゴシック" pitchFamily="34" charset="-128"/>
              </a:rPr>
              <a:t>Teacher uses the learning targets and specific performance descriptors to identify the criteria for success for students.</a:t>
            </a:r>
            <a:endParaRPr lang="en-US" altLang="en-US" dirty="0" smtClean="0">
              <a:latin typeface="Arial" pitchFamily="34" charset="0"/>
              <a:ea typeface="ＭＳ Ｐゴシック" pitchFamily="34" charset="-128"/>
            </a:endParaRPr>
          </a:p>
          <a:p>
            <a:r>
              <a:rPr lang="en-US" altLang="en-US" b="1" dirty="0" smtClean="0">
                <a:latin typeface="Arial" pitchFamily="34" charset="0"/>
                <a:ea typeface="ＭＳ Ｐゴシック" pitchFamily="34" charset="-128"/>
              </a:rPr>
              <a:t>Eliciting Evidence of Learning</a:t>
            </a:r>
            <a:r>
              <a:rPr lang="en-US" altLang="en-US" dirty="0" smtClean="0">
                <a:latin typeface="Arial" pitchFamily="34" charset="0"/>
                <a:ea typeface="ＭＳ Ｐゴシック" pitchFamily="34" charset="-128"/>
              </a:rPr>
              <a:t>: </a:t>
            </a:r>
            <a:r>
              <a:rPr lang="en-US" altLang="en-US" dirty="0" smtClean="0">
                <a:latin typeface="Calibri" pitchFamily="34" charset="0"/>
                <a:ea typeface="ＭＳ Ｐゴシック" pitchFamily="34" charset="-128"/>
              </a:rPr>
              <a:t>Teacher consistently uses planned, multiple, ongoing assessment means aligned with learning targets and criteria for success while instruction is occurring and learning is underway.</a:t>
            </a:r>
          </a:p>
          <a:p>
            <a:r>
              <a:rPr lang="en-US" altLang="en-US" b="1" dirty="0" smtClean="0">
                <a:latin typeface="Arial" pitchFamily="34" charset="0"/>
                <a:ea typeface="ＭＳ Ｐゴシック" pitchFamily="34" charset="-128"/>
              </a:rPr>
              <a:t>Interpreting the Evidence</a:t>
            </a:r>
            <a:r>
              <a:rPr lang="en-US" altLang="en-US" dirty="0" smtClean="0">
                <a:latin typeface="Arial" pitchFamily="34" charset="0"/>
                <a:ea typeface="ＭＳ Ｐゴシック" pitchFamily="34" charset="-128"/>
              </a:rPr>
              <a:t>: </a:t>
            </a:r>
            <a:r>
              <a:rPr lang="en-US" altLang="en-US" dirty="0" smtClean="0">
                <a:latin typeface="Calibri" pitchFamily="34" charset="0"/>
                <a:ea typeface="ＭＳ Ｐゴシック" pitchFamily="34" charset="-128"/>
              </a:rPr>
              <a:t>Teacher accurately interprets evidence generated from the use of multiple, ongoing assessment means and locates students’ current learning status along the construct progressions for all five domains of learning and development. </a:t>
            </a:r>
          </a:p>
          <a:p>
            <a:r>
              <a:rPr lang="en-US" altLang="en-US" b="1" dirty="0" smtClean="0">
                <a:latin typeface="Arial" pitchFamily="34" charset="0"/>
                <a:ea typeface="ＭＳ Ｐゴシック" pitchFamily="34" charset="-128"/>
              </a:rPr>
              <a:t>Adapting/Responding to Learning Needs</a:t>
            </a:r>
            <a:r>
              <a:rPr lang="en-US" altLang="en-US" dirty="0" smtClean="0">
                <a:latin typeface="Arial" pitchFamily="34" charset="0"/>
                <a:ea typeface="ＭＳ Ｐゴシック" pitchFamily="34" charset="-128"/>
              </a:rPr>
              <a:t>: </a:t>
            </a:r>
            <a:r>
              <a:rPr lang="en-US" altLang="en-US" dirty="0" smtClean="0">
                <a:latin typeface="Calibri" pitchFamily="34" charset="0"/>
                <a:ea typeface="ＭＳ Ｐゴシック" pitchFamily="34" charset="-128"/>
              </a:rPr>
              <a:t>Teacher consistently makes quick adjustments to instruction based on the interpretation of evidence in-the-moment and/or within an instructional sequence (1-2 lessons) and provides descriptive feedback to students that is not graded or evaluative and aligns with the criteria for success. </a:t>
            </a:r>
          </a:p>
          <a:p>
            <a:endParaRPr lang="en-US" altLang="en-US" dirty="0" smtClean="0">
              <a:latin typeface="Arial" pitchFamily="34" charset="0"/>
              <a:ea typeface="ＭＳ Ｐゴシック" pitchFamily="34" charset="-128"/>
            </a:endParaRPr>
          </a:p>
        </p:txBody>
      </p:sp>
      <p:sp>
        <p:nvSpPr>
          <p:cNvPr id="208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44801" indent="-286462">
              <a:defRPr sz="2400">
                <a:solidFill>
                  <a:schemeClr val="tx1"/>
                </a:solidFill>
                <a:latin typeface="Arial" pitchFamily="34" charset="0"/>
                <a:ea typeface="ＭＳ Ｐゴシック" pitchFamily="34" charset="-128"/>
              </a:defRPr>
            </a:lvl2pPr>
            <a:lvl3pPr marL="1145848" indent="-229170">
              <a:defRPr sz="2400">
                <a:solidFill>
                  <a:schemeClr val="tx1"/>
                </a:solidFill>
                <a:latin typeface="Arial" pitchFamily="34" charset="0"/>
                <a:ea typeface="ＭＳ Ｐゴシック" pitchFamily="34" charset="-128"/>
              </a:defRPr>
            </a:lvl3pPr>
            <a:lvl4pPr marL="1604188" indent="-229170">
              <a:defRPr sz="2400">
                <a:solidFill>
                  <a:schemeClr val="tx1"/>
                </a:solidFill>
                <a:latin typeface="Arial" pitchFamily="34" charset="0"/>
                <a:ea typeface="ＭＳ Ｐゴシック" pitchFamily="34" charset="-128"/>
              </a:defRPr>
            </a:lvl4pPr>
            <a:lvl5pPr marL="2062527" indent="-229170">
              <a:defRPr sz="2400">
                <a:solidFill>
                  <a:schemeClr val="tx1"/>
                </a:solidFill>
                <a:latin typeface="Arial" pitchFamily="34" charset="0"/>
                <a:ea typeface="ＭＳ Ｐゴシック" pitchFamily="34" charset="-128"/>
              </a:defRPr>
            </a:lvl5pPr>
            <a:lvl6pPr marL="2520866" indent="-22917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9206" indent="-22917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37546" indent="-22917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95886" indent="-22917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21D8BA63-D2CA-433A-B2B8-61D366E2CFF4}" type="slidenum">
              <a:rPr lang="en-US" altLang="en-US" sz="1200">
                <a:solidFill>
                  <a:srgbClr val="000000"/>
                </a:solidFill>
              </a:rPr>
              <a:pPr/>
              <a:t>14</a:t>
            </a:fld>
            <a:endParaRPr lang="en-US" altLang="en-US" sz="1200" dirty="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itchFamily="34" charset="0"/>
                <a:ea typeface="ＭＳ Ｐゴシック" pitchFamily="34" charset="-128"/>
              </a:rPr>
              <a:t>Briefly provide description and then examples </a:t>
            </a:r>
            <a:r>
              <a:rPr lang="en-US" altLang="en-US" b="1" dirty="0" smtClean="0">
                <a:latin typeface="Arial" pitchFamily="34" charset="0"/>
                <a:ea typeface="ＭＳ Ｐゴシック" pitchFamily="34" charset="-128"/>
              </a:rPr>
              <a:t>using the construct progression as a tool within the process of formative assessment </a:t>
            </a:r>
            <a:r>
              <a:rPr lang="en-US" altLang="en-US" dirty="0" smtClean="0">
                <a:latin typeface="Arial" pitchFamily="34" charset="0"/>
                <a:ea typeface="ＭＳ Ｐゴシック" pitchFamily="34" charset="-128"/>
              </a:rPr>
              <a:t>– with handout. </a:t>
            </a:r>
          </a:p>
          <a:p>
            <a:endParaRPr lang="en-US" altLang="en-US" dirty="0" smtClean="0">
              <a:latin typeface="Arial" pitchFamily="34" charset="0"/>
              <a:ea typeface="ＭＳ Ｐゴシック" pitchFamily="34" charset="-128"/>
            </a:endParaRPr>
          </a:p>
          <a:p>
            <a:r>
              <a:rPr lang="en-US" altLang="en-US" dirty="0" smtClean="0">
                <a:latin typeface="Arial" pitchFamily="34" charset="0"/>
                <a:ea typeface="ＭＳ Ｐゴシック" pitchFamily="34" charset="-128"/>
              </a:rPr>
              <a:t>Let’s use the example from earlier where we noticed a student in the literacy center point to the words rather than the picture when pretend reading to her friends. This is </a:t>
            </a:r>
            <a:r>
              <a:rPr lang="en-US" altLang="en-US" u="sng" dirty="0" smtClean="0">
                <a:latin typeface="Arial" pitchFamily="34" charset="0"/>
                <a:ea typeface="ＭＳ Ｐゴシック" pitchFamily="34" charset="-128"/>
              </a:rPr>
              <a:t>eliciting evidence of learning</a:t>
            </a:r>
            <a:r>
              <a:rPr lang="en-US" altLang="en-US" dirty="0" smtClean="0">
                <a:latin typeface="Arial" pitchFamily="34" charset="0"/>
                <a:ea typeface="ＭＳ Ｐゴシック" pitchFamily="34" charset="-128"/>
              </a:rPr>
              <a:t>. Perhaps I took notes about this skill. What else could I have done to elicit evidence of student learning about print awareness? (picture, video, </a:t>
            </a:r>
            <a:r>
              <a:rPr lang="en-US" altLang="en-US" dirty="0" err="1" smtClean="0">
                <a:latin typeface="Arial" pitchFamily="34" charset="0"/>
                <a:ea typeface="ＭＳ Ｐゴシック" pitchFamily="34" charset="-128"/>
              </a:rPr>
              <a:t>etc</a:t>
            </a:r>
            <a:r>
              <a:rPr lang="en-US" altLang="en-US" dirty="0" smtClean="0">
                <a:latin typeface="Arial" pitchFamily="34" charset="0"/>
                <a:ea typeface="ＭＳ Ｐゴシック" pitchFamily="34" charset="-128"/>
              </a:rPr>
              <a:t>)</a:t>
            </a:r>
          </a:p>
          <a:p>
            <a:endParaRPr lang="en-US" altLang="en-US" dirty="0" smtClean="0">
              <a:latin typeface="Arial" pitchFamily="34" charset="0"/>
              <a:ea typeface="ＭＳ Ｐゴシック" pitchFamily="34" charset="-128"/>
            </a:endParaRPr>
          </a:p>
          <a:p>
            <a:r>
              <a:rPr lang="en-US" altLang="en-US" dirty="0" smtClean="0">
                <a:latin typeface="Arial" pitchFamily="34" charset="0"/>
                <a:ea typeface="ＭＳ Ｐゴシック" pitchFamily="34" charset="-128"/>
              </a:rPr>
              <a:t>Next, we </a:t>
            </a:r>
            <a:r>
              <a:rPr lang="en-US" altLang="en-US" u="sng" dirty="0" smtClean="0">
                <a:latin typeface="Arial" pitchFamily="34" charset="0"/>
                <a:ea typeface="ＭＳ Ｐゴシック" pitchFamily="34" charset="-128"/>
              </a:rPr>
              <a:t>interpret the evidence </a:t>
            </a:r>
            <a:r>
              <a:rPr lang="en-US" altLang="en-US" dirty="0" smtClean="0">
                <a:latin typeface="Arial" pitchFamily="34" charset="0"/>
                <a:ea typeface="ＭＳ Ｐゴシック" pitchFamily="34" charset="-128"/>
              </a:rPr>
              <a:t>– let’s find the student’s learning status along the learning progression. This student’s current learning status is D based upon the evidence noted during literacy center.</a:t>
            </a:r>
          </a:p>
          <a:p>
            <a:endParaRPr lang="en-US" altLang="en-US" dirty="0" smtClean="0">
              <a:latin typeface="Arial" pitchFamily="34" charset="0"/>
              <a:ea typeface="ＭＳ Ｐゴシック" pitchFamily="34" charset="-128"/>
            </a:endParaRPr>
          </a:p>
          <a:p>
            <a:r>
              <a:rPr lang="en-US" altLang="en-US" dirty="0" smtClean="0">
                <a:latin typeface="Arial" pitchFamily="34" charset="0"/>
                <a:ea typeface="ＭＳ Ｐゴシック" pitchFamily="34" charset="-128"/>
              </a:rPr>
              <a:t>Then, we </a:t>
            </a:r>
            <a:r>
              <a:rPr lang="en-US" altLang="en-US" u="sng" dirty="0" smtClean="0">
                <a:latin typeface="Arial" pitchFamily="34" charset="0"/>
                <a:ea typeface="ＭＳ Ｐゴシック" pitchFamily="34" charset="-128"/>
              </a:rPr>
              <a:t>adapt/respond to learning needs </a:t>
            </a:r>
            <a:r>
              <a:rPr lang="en-US" altLang="en-US" dirty="0" smtClean="0">
                <a:latin typeface="Arial" pitchFamily="34" charset="0"/>
                <a:ea typeface="ＭＳ Ｐゴシック" pitchFamily="34" charset="-128"/>
              </a:rPr>
              <a:t>– during a small group, the teacher demonstrated where to begin reading on the page as she reads aloud to the group. Next, she asks the child to use a pointer (or her finger) to demonstrate with her book as well. This is intentional planning, prompting, probes, </a:t>
            </a:r>
            <a:r>
              <a:rPr lang="en-US" altLang="en-US" dirty="0" err="1" smtClean="0">
                <a:latin typeface="Arial" pitchFamily="34" charset="0"/>
                <a:ea typeface="ＭＳ Ｐゴシック" pitchFamily="34" charset="-128"/>
              </a:rPr>
              <a:t>etc</a:t>
            </a:r>
            <a:r>
              <a:rPr lang="en-US" altLang="en-US" dirty="0" smtClean="0">
                <a:latin typeface="Arial" pitchFamily="34" charset="0"/>
                <a:ea typeface="ＭＳ Ｐゴシック" pitchFamily="34" charset="-128"/>
              </a:rPr>
              <a:t> to respond and adapt to students’ current learning status. </a:t>
            </a:r>
          </a:p>
          <a:p>
            <a:endParaRPr lang="en-US" altLang="en-US" dirty="0" smtClean="0">
              <a:latin typeface="Arial" pitchFamily="34" charset="0"/>
              <a:ea typeface="ＭＳ Ｐゴシック" pitchFamily="34" charset="-128"/>
            </a:endParaRPr>
          </a:p>
          <a:p>
            <a:r>
              <a:rPr lang="en-US" altLang="en-US" u="sng" dirty="0" smtClean="0">
                <a:latin typeface="Arial" pitchFamily="34" charset="0"/>
                <a:ea typeface="ＭＳ Ｐゴシック" pitchFamily="34" charset="-128"/>
              </a:rPr>
              <a:t>Selecting learning targets </a:t>
            </a:r>
            <a:r>
              <a:rPr lang="en-US" altLang="en-US" dirty="0" smtClean="0">
                <a:latin typeface="Arial" pitchFamily="34" charset="0"/>
                <a:ea typeface="ＭＳ Ｐゴシック" pitchFamily="34" charset="-128"/>
              </a:rPr>
              <a:t>– using the construct progression, the teacher engages the student to set a learning target based upon the current learning status – level D. The learning target would be the next step – level E. </a:t>
            </a:r>
          </a:p>
          <a:p>
            <a:endParaRPr lang="en-US" altLang="en-US" dirty="0" smtClean="0">
              <a:latin typeface="Arial" pitchFamily="34" charset="0"/>
              <a:ea typeface="ＭＳ Ｐゴシック" pitchFamily="34" charset="-128"/>
            </a:endParaRPr>
          </a:p>
          <a:p>
            <a:r>
              <a:rPr lang="en-US" altLang="en-US" u="sng" dirty="0" smtClean="0">
                <a:latin typeface="Arial" pitchFamily="34" charset="0"/>
                <a:ea typeface="ＭＳ Ｐゴシック" pitchFamily="34" charset="-128"/>
              </a:rPr>
              <a:t>Developing criteria for success </a:t>
            </a:r>
            <a:r>
              <a:rPr lang="en-US" altLang="en-US" dirty="0" smtClean="0">
                <a:latin typeface="Arial" pitchFamily="34" charset="0"/>
                <a:ea typeface="ＭＳ Ｐゴシック" pitchFamily="34" charset="-128"/>
              </a:rPr>
              <a:t>– using the performance descriptors, the teacher provides clear examples of what success looks like for the learning target. For example, the teacher models and asks the child to demonstrate and prompts for the behavior. The teacher could also have illustrations at learning centers, student work samples posted for students to view, etc. </a:t>
            </a:r>
          </a:p>
          <a:p>
            <a:endParaRPr lang="en-US" altLang="en-US" dirty="0" smtClean="0">
              <a:latin typeface="Arial" pitchFamily="34" charset="0"/>
              <a:ea typeface="ＭＳ Ｐゴシック" pitchFamily="34" charset="-128"/>
            </a:endParaRPr>
          </a:p>
        </p:txBody>
      </p:sp>
      <p:sp>
        <p:nvSpPr>
          <p:cNvPr id="68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44801" indent="-286462">
              <a:defRPr sz="2400">
                <a:solidFill>
                  <a:schemeClr val="tx1"/>
                </a:solidFill>
                <a:latin typeface="Arial" pitchFamily="34" charset="0"/>
                <a:ea typeface="ＭＳ Ｐゴシック" pitchFamily="34" charset="-128"/>
              </a:defRPr>
            </a:lvl2pPr>
            <a:lvl3pPr marL="1145848" indent="-229170">
              <a:defRPr sz="2400">
                <a:solidFill>
                  <a:schemeClr val="tx1"/>
                </a:solidFill>
                <a:latin typeface="Arial" pitchFamily="34" charset="0"/>
                <a:ea typeface="ＭＳ Ｐゴシック" pitchFamily="34" charset="-128"/>
              </a:defRPr>
            </a:lvl3pPr>
            <a:lvl4pPr marL="1604188" indent="-229170">
              <a:defRPr sz="2400">
                <a:solidFill>
                  <a:schemeClr val="tx1"/>
                </a:solidFill>
                <a:latin typeface="Arial" pitchFamily="34" charset="0"/>
                <a:ea typeface="ＭＳ Ｐゴシック" pitchFamily="34" charset="-128"/>
              </a:defRPr>
            </a:lvl4pPr>
            <a:lvl5pPr marL="2062527" indent="-229170">
              <a:defRPr sz="2400">
                <a:solidFill>
                  <a:schemeClr val="tx1"/>
                </a:solidFill>
                <a:latin typeface="Arial" pitchFamily="34" charset="0"/>
                <a:ea typeface="ＭＳ Ｐゴシック" pitchFamily="34" charset="-128"/>
              </a:defRPr>
            </a:lvl5pPr>
            <a:lvl6pPr marL="2520866" indent="-22917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9206" indent="-22917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37546" indent="-22917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95886" indent="-22917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97C3F8B8-6D72-4D06-B149-A5AA9EC939E6}" type="slidenum">
              <a:rPr lang="en-US" altLang="en-US" sz="1200">
                <a:solidFill>
                  <a:srgbClr val="000000"/>
                </a:solidFill>
              </a:rPr>
              <a:pPr/>
              <a:t>15</a:t>
            </a:fld>
            <a:endParaRPr lang="en-US" altLang="en-US" sz="1200">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628F3A-8070-4DAF-96AB-A05FAB86D35E}" type="slidenum">
              <a:rPr lang="en-US" smtClean="0"/>
              <a:t>16</a:t>
            </a:fld>
            <a:endParaRPr lang="en-US"/>
          </a:p>
        </p:txBody>
      </p:sp>
    </p:spTree>
    <p:extLst>
      <p:ext uri="{BB962C8B-B14F-4D97-AF65-F5344CB8AC3E}">
        <p14:creationId xmlns:p14="http://schemas.microsoft.com/office/powerpoint/2010/main" val="19509834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628F3A-8070-4DAF-96AB-A05FAB86D35E}" type="slidenum">
              <a:rPr lang="en-US" smtClean="0"/>
              <a:t>17</a:t>
            </a:fld>
            <a:endParaRPr lang="en-US"/>
          </a:p>
        </p:txBody>
      </p:sp>
    </p:spTree>
    <p:extLst>
      <p:ext uri="{BB962C8B-B14F-4D97-AF65-F5344CB8AC3E}">
        <p14:creationId xmlns:p14="http://schemas.microsoft.com/office/powerpoint/2010/main" val="35825698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628F3A-8070-4DAF-96AB-A05FAB86D35E}" type="slidenum">
              <a:rPr lang="en-US" smtClean="0"/>
              <a:t>18</a:t>
            </a:fld>
            <a:endParaRPr lang="en-US"/>
          </a:p>
        </p:txBody>
      </p:sp>
    </p:spTree>
    <p:extLst>
      <p:ext uri="{BB962C8B-B14F-4D97-AF65-F5344CB8AC3E}">
        <p14:creationId xmlns:p14="http://schemas.microsoft.com/office/powerpoint/2010/main" val="3751369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628F3A-8070-4DAF-96AB-A05FAB86D35E}" type="slidenum">
              <a:rPr lang="en-US" smtClean="0"/>
              <a:t>19</a:t>
            </a:fld>
            <a:endParaRPr lang="en-US"/>
          </a:p>
        </p:txBody>
      </p:sp>
    </p:spTree>
    <p:extLst>
      <p:ext uri="{BB962C8B-B14F-4D97-AF65-F5344CB8AC3E}">
        <p14:creationId xmlns:p14="http://schemas.microsoft.com/office/powerpoint/2010/main" val="1859798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628F3A-8070-4DAF-96AB-A05FAB86D35E}" type="slidenum">
              <a:rPr lang="en-US" smtClean="0"/>
              <a:t>2</a:t>
            </a:fld>
            <a:endParaRPr lang="en-US"/>
          </a:p>
        </p:txBody>
      </p:sp>
    </p:spTree>
    <p:extLst>
      <p:ext uri="{BB962C8B-B14F-4D97-AF65-F5344CB8AC3E}">
        <p14:creationId xmlns:p14="http://schemas.microsoft.com/office/powerpoint/2010/main" val="1770312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628F3A-8070-4DAF-96AB-A05FAB86D35E}" type="slidenum">
              <a:rPr lang="en-US" smtClean="0"/>
              <a:t>20</a:t>
            </a:fld>
            <a:endParaRPr lang="en-US"/>
          </a:p>
        </p:txBody>
      </p:sp>
    </p:spTree>
    <p:extLst>
      <p:ext uri="{BB962C8B-B14F-4D97-AF65-F5344CB8AC3E}">
        <p14:creationId xmlns:p14="http://schemas.microsoft.com/office/powerpoint/2010/main" val="9006646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Home Page</a:t>
            </a:r>
          </a:p>
          <a:p>
            <a:endParaRPr lang="en-US" dirty="0"/>
          </a:p>
          <a:p>
            <a:r>
              <a:rPr lang="en-US" dirty="0"/>
              <a:t>This is the </a:t>
            </a:r>
            <a:r>
              <a:rPr lang="en-US" b="1" dirty="0"/>
              <a:t>home page</a:t>
            </a:r>
            <a:r>
              <a:rPr lang="en-US" dirty="0"/>
              <a:t>. You will see your name at the top of the page. Here is where you will land when you enter the platform. </a:t>
            </a:r>
          </a:p>
          <a:p>
            <a:r>
              <a:rPr lang="en-US" dirty="0"/>
              <a:t> </a:t>
            </a:r>
          </a:p>
          <a:p>
            <a:r>
              <a:rPr lang="en-US" dirty="0"/>
              <a:t>In the main body of this page, you will find updates related to your progress implementing the North Carolina K–3 Formative Assessment Process.</a:t>
            </a:r>
          </a:p>
          <a:p>
            <a:r>
              <a:rPr lang="en-US" dirty="0"/>
              <a:t> </a:t>
            </a:r>
          </a:p>
          <a:p>
            <a:r>
              <a:rPr lang="en-US" dirty="0"/>
              <a:t>The </a:t>
            </a:r>
            <a:r>
              <a:rPr lang="en-US" b="1" dirty="0"/>
              <a:t>Support &amp; Resources</a:t>
            </a:r>
            <a:r>
              <a:rPr lang="en-US" dirty="0"/>
              <a:t> button in the left-hand navigation gives you access to support and resources within the platform that can help you implement the Formative Assessment Process. </a:t>
            </a:r>
          </a:p>
          <a:p>
            <a:r>
              <a:rPr lang="en-US" dirty="0"/>
              <a:t> </a:t>
            </a:r>
          </a:p>
          <a:p>
            <a:r>
              <a:rPr lang="en-US" dirty="0"/>
              <a:t>In the upper right-hand corner of your screen, you can log out of the system by clicking </a:t>
            </a:r>
            <a:r>
              <a:rPr lang="en-US" b="1" dirty="0"/>
              <a:t>Logout</a:t>
            </a:r>
            <a:r>
              <a:rPr lang="en-US" dirty="0"/>
              <a:t>. A drop-down menu to the left of the </a:t>
            </a:r>
            <a:r>
              <a:rPr lang="en-US" b="1" dirty="0"/>
              <a:t>Logout</a:t>
            </a:r>
            <a:r>
              <a:rPr lang="en-US" dirty="0"/>
              <a:t> link enables you to switch classes if you have multiple classes. </a:t>
            </a:r>
          </a:p>
          <a:p>
            <a:r>
              <a:rPr lang="en-US" dirty="0"/>
              <a:t> </a:t>
            </a:r>
          </a:p>
          <a:p>
            <a:r>
              <a:rPr lang="en-US" dirty="0"/>
              <a:t>Clicking </a:t>
            </a:r>
            <a:r>
              <a:rPr lang="en-US" b="1" dirty="0"/>
              <a:t>Help?</a:t>
            </a:r>
            <a:r>
              <a:rPr lang="en-US" dirty="0"/>
              <a:t> opens a search box, where you can type in one or more keywords to access to a variety of video tutorials and other resources in our comprehensive support library. </a:t>
            </a:r>
          </a:p>
          <a:p>
            <a:r>
              <a:rPr lang="en-US" dirty="0"/>
              <a:t> </a:t>
            </a:r>
          </a:p>
          <a:p>
            <a:r>
              <a:rPr lang="en-US" dirty="0"/>
              <a:t>The </a:t>
            </a:r>
            <a:r>
              <a:rPr lang="en-US" b="1" dirty="0"/>
              <a:t>house icon</a:t>
            </a:r>
            <a:r>
              <a:rPr lang="en-US" dirty="0"/>
              <a:t> to the left of the tabs takes you to your home page.</a:t>
            </a:r>
          </a:p>
          <a:p>
            <a:r>
              <a:rPr lang="en-US" dirty="0"/>
              <a:t> </a:t>
            </a:r>
          </a:p>
          <a:p>
            <a:r>
              <a:rPr lang="en-US" dirty="0"/>
              <a:t>Finally, as on every other page in the platform, you will find the tabs that give you access to the main features of the tool. You will use these tabs to follow each step of the Formative Assessment Process.</a:t>
            </a:r>
          </a:p>
          <a:p>
            <a:r>
              <a:rPr lang="en-US" dirty="0"/>
              <a:t> </a:t>
            </a:r>
          </a:p>
        </p:txBody>
      </p:sp>
      <p:sp>
        <p:nvSpPr>
          <p:cNvPr id="4" name="Slide Number Placeholder 3"/>
          <p:cNvSpPr>
            <a:spLocks noGrp="1"/>
          </p:cNvSpPr>
          <p:nvPr>
            <p:ph type="sldNum" sz="quarter" idx="10"/>
          </p:nvPr>
        </p:nvSpPr>
        <p:spPr/>
        <p:txBody>
          <a:bodyPr/>
          <a:lstStyle/>
          <a:p>
            <a:fld id="{205F6F58-8A62-D143-9801-EF1C5CEAC76F}" type="slidenum">
              <a:rPr lang="en-US" smtClean="0">
                <a:solidFill>
                  <a:prstClr val="black"/>
                </a:solidFill>
              </a:rPr>
              <a:pPr/>
              <a:t>21</a:t>
            </a:fld>
            <a:endParaRPr lang="en-US">
              <a:solidFill>
                <a:prstClr val="black"/>
              </a:solidFill>
            </a:endParaRPr>
          </a:p>
        </p:txBody>
      </p:sp>
      <p:sp>
        <p:nvSpPr>
          <p:cNvPr id="6" name="Header Placeholder 5"/>
          <p:cNvSpPr>
            <a:spLocks noGrp="1"/>
          </p:cNvSpPr>
          <p:nvPr>
            <p:ph type="hdr" sz="quarter" idx="12"/>
          </p:nvPr>
        </p:nvSpPr>
        <p:spPr/>
        <p:txBody>
          <a:bodyPr/>
          <a:lstStyle/>
          <a:p>
            <a:r>
              <a:rPr lang="en-US" b="1" dirty="0" smtClean="0">
                <a:solidFill>
                  <a:prstClr val="black"/>
                </a:solidFill>
              </a:rPr>
              <a:t>DRAFT NC K3FAP Mockups</a:t>
            </a:r>
            <a:endParaRPr lang="en-US" b="1" dirty="0">
              <a:solidFill>
                <a:prstClr val="black"/>
              </a:solidFill>
            </a:endParaRPr>
          </a:p>
        </p:txBody>
      </p:sp>
    </p:spTree>
    <p:extLst>
      <p:ext uri="{BB962C8B-B14F-4D97-AF65-F5344CB8AC3E}">
        <p14:creationId xmlns:p14="http://schemas.microsoft.com/office/powerpoint/2010/main" val="35182104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Dashboard</a:t>
            </a:r>
          </a:p>
          <a:p>
            <a:endParaRPr lang="en-US" dirty="0" smtClean="0"/>
          </a:p>
          <a:p>
            <a:r>
              <a:rPr lang="en-US" dirty="0"/>
              <a:t>The home page also gives you access to your </a:t>
            </a:r>
            <a:r>
              <a:rPr lang="en-US" b="1" dirty="0"/>
              <a:t>Dashboard</a:t>
            </a:r>
            <a:r>
              <a:rPr lang="en-US" dirty="0"/>
              <a:t>, which you can access via a link in the top right corner of your screen. The </a:t>
            </a:r>
            <a:r>
              <a:rPr lang="en-US" b="1" dirty="0"/>
              <a:t>Dashboard</a:t>
            </a:r>
            <a:r>
              <a:rPr lang="en-US" dirty="0"/>
              <a:t> includes your user profile and Sandbox.</a:t>
            </a:r>
          </a:p>
          <a:p>
            <a:endParaRPr lang="en-US" dirty="0"/>
          </a:p>
          <a:p>
            <a:r>
              <a:rPr lang="en-US" dirty="0"/>
              <a:t>Click </a:t>
            </a:r>
            <a:r>
              <a:rPr lang="en-US" b="1" dirty="0"/>
              <a:t>My Profile</a:t>
            </a:r>
            <a:r>
              <a:rPr lang="en-US" dirty="0"/>
              <a:t> to access your user profile, where you can edit your profile, change your username or password, or change your security questions. </a:t>
            </a:r>
          </a:p>
          <a:p>
            <a:r>
              <a:rPr lang="en-US" dirty="0"/>
              <a:t> </a:t>
            </a:r>
          </a:p>
          <a:p>
            <a:pPr defTabSz="465887">
              <a:defRPr/>
            </a:pPr>
            <a:r>
              <a:rPr lang="en-US" dirty="0"/>
              <a:t>In </a:t>
            </a:r>
            <a:r>
              <a:rPr lang="en-US" b="1" dirty="0"/>
              <a:t>Edit My Profile</a:t>
            </a:r>
            <a:r>
              <a:rPr lang="en-US" dirty="0"/>
              <a:t>, you can “opt in” to the optional constructs. Note that you cannot do just one or two of the optional constructs—you have to do all </a:t>
            </a:r>
            <a:r>
              <a:rPr lang="en-US" dirty="0" smtClean="0"/>
              <a:t>of them</a:t>
            </a:r>
            <a:r>
              <a:rPr lang="en-US" dirty="0"/>
              <a:t>. </a:t>
            </a:r>
          </a:p>
          <a:p>
            <a:pPr defTabSz="465887">
              <a:defRPr/>
            </a:pPr>
            <a:endParaRPr lang="en-US" dirty="0"/>
          </a:p>
          <a:p>
            <a:r>
              <a:rPr lang="en-US" dirty="0"/>
              <a:t>To opt in to the optional constructs, scroll to the bottom of the screen and select </a:t>
            </a:r>
            <a:r>
              <a:rPr lang="en-US" b="1" dirty="0"/>
              <a:t>Yes</a:t>
            </a:r>
            <a:r>
              <a:rPr lang="en-US" dirty="0"/>
              <a:t> under </a:t>
            </a:r>
            <a:r>
              <a:rPr lang="en-US" b="1" dirty="0"/>
              <a:t>Assess children on required and optional constructs?</a:t>
            </a:r>
            <a:r>
              <a:rPr lang="en-US" dirty="0"/>
              <a:t> </a:t>
            </a:r>
          </a:p>
          <a:p>
            <a:endParaRPr lang="en-US" dirty="0"/>
          </a:p>
          <a:p>
            <a:r>
              <a:rPr lang="en-US" dirty="0"/>
              <a:t>Then select </a:t>
            </a:r>
            <a:r>
              <a:rPr lang="en-US" b="1" dirty="0"/>
              <a:t>Submit</a:t>
            </a:r>
            <a:r>
              <a:rPr lang="en-US" dirty="0"/>
              <a:t>.</a:t>
            </a:r>
            <a:r>
              <a:rPr lang="en-US" dirty="0" smtClean="0">
                <a:effectLst/>
              </a:rPr>
              <a:t> </a:t>
            </a:r>
            <a:endParaRPr lang="en-US" dirty="0"/>
          </a:p>
        </p:txBody>
      </p:sp>
      <p:sp>
        <p:nvSpPr>
          <p:cNvPr id="4" name="Header Placeholder 3"/>
          <p:cNvSpPr>
            <a:spLocks noGrp="1"/>
          </p:cNvSpPr>
          <p:nvPr>
            <p:ph type="hdr" sz="quarter" idx="10"/>
          </p:nvPr>
        </p:nvSpPr>
        <p:spPr/>
        <p:txBody>
          <a:bodyPr/>
          <a:lstStyle/>
          <a:p>
            <a:r>
              <a:rPr lang="en-US" b="1" dirty="0" smtClean="0">
                <a:solidFill>
                  <a:prstClr val="black"/>
                </a:solidFill>
              </a:rPr>
              <a:t>DRAFT NC K3FAP Mockups</a:t>
            </a:r>
            <a:endParaRPr lang="en-US" b="1" dirty="0">
              <a:solidFill>
                <a:prstClr val="black"/>
              </a:solidFill>
            </a:endParaRPr>
          </a:p>
        </p:txBody>
      </p:sp>
      <p:sp>
        <p:nvSpPr>
          <p:cNvPr id="6" name="Slide Number Placeholder 5"/>
          <p:cNvSpPr>
            <a:spLocks noGrp="1"/>
          </p:cNvSpPr>
          <p:nvPr>
            <p:ph type="sldNum" sz="quarter" idx="12"/>
          </p:nvPr>
        </p:nvSpPr>
        <p:spPr/>
        <p:txBody>
          <a:bodyPr/>
          <a:lstStyle/>
          <a:p>
            <a:fld id="{D322DD56-D4F2-AE44-B1C9-CBA4145D8992}"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6769403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Sandbox</a:t>
            </a:r>
          </a:p>
          <a:p>
            <a:endParaRPr lang="en-US" dirty="0"/>
          </a:p>
          <a:p>
            <a:r>
              <a:rPr lang="en-US" dirty="0"/>
              <a:t>From the </a:t>
            </a:r>
            <a:r>
              <a:rPr lang="en-US" b="1" dirty="0"/>
              <a:t>Dashboard</a:t>
            </a:r>
            <a:r>
              <a:rPr lang="en-US" dirty="0"/>
              <a:t> you can access your </a:t>
            </a:r>
            <a:r>
              <a:rPr lang="en-US" b="1" dirty="0"/>
              <a:t>Sandbox, </a:t>
            </a:r>
            <a:r>
              <a:rPr lang="en-US" dirty="0"/>
              <a:t>where you can practice following the steps of the Formative Assessment Process without using real data.</a:t>
            </a:r>
          </a:p>
          <a:p>
            <a:r>
              <a:rPr lang="en-US" dirty="0"/>
              <a:t> </a:t>
            </a:r>
          </a:p>
          <a:p>
            <a:r>
              <a:rPr lang="en-US" dirty="0"/>
              <a:t>The Sandbox looks and behaves exactly like the “live” platform, possessing all of the tabs, buttons, menus, checkboxes, and other elements that you need to practice following the Formative Assessment Process.</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75859AA0-DBC4-B24A-9309-6238C79862A5}" type="slidenum">
              <a:rPr lang="en-US" smtClean="0">
                <a:solidFill>
                  <a:prstClr val="black"/>
                </a:solidFill>
              </a:rPr>
              <a:pPr/>
              <a:t>23</a:t>
            </a:fld>
            <a:endParaRPr lang="en-US">
              <a:solidFill>
                <a:prstClr val="black"/>
              </a:solidFill>
            </a:endParaRPr>
          </a:p>
        </p:txBody>
      </p:sp>
      <p:sp>
        <p:nvSpPr>
          <p:cNvPr id="6" name="Header Placeholder 5"/>
          <p:cNvSpPr>
            <a:spLocks noGrp="1"/>
          </p:cNvSpPr>
          <p:nvPr>
            <p:ph type="hdr" sz="quarter" idx="12"/>
          </p:nvPr>
        </p:nvSpPr>
        <p:spPr/>
        <p:txBody>
          <a:bodyPr/>
          <a:lstStyle/>
          <a:p>
            <a:r>
              <a:rPr lang="en-US" b="1" dirty="0" smtClean="0">
                <a:solidFill>
                  <a:prstClr val="black"/>
                </a:solidFill>
              </a:rPr>
              <a:t>DRAFT NC K3FAP Mockups</a:t>
            </a:r>
            <a:endParaRPr lang="en-US" b="1" dirty="0">
              <a:solidFill>
                <a:prstClr val="black"/>
              </a:solidFill>
            </a:endParaRPr>
          </a:p>
        </p:txBody>
      </p:sp>
    </p:spTree>
    <p:extLst>
      <p:ext uri="{BB962C8B-B14F-4D97-AF65-F5344CB8AC3E}">
        <p14:creationId xmlns:p14="http://schemas.microsoft.com/office/powerpoint/2010/main" val="18644575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Add Evidence</a:t>
            </a:r>
          </a:p>
          <a:p>
            <a:r>
              <a:rPr lang="en-US" dirty="0"/>
              <a:t> </a:t>
            </a:r>
          </a:p>
          <a:p>
            <a:r>
              <a:rPr lang="en-US" dirty="0"/>
              <a:t>The </a:t>
            </a:r>
            <a:r>
              <a:rPr lang="en-US" b="1" dirty="0"/>
              <a:t>Evidence </a:t>
            </a:r>
            <a:r>
              <a:rPr lang="en-US" dirty="0"/>
              <a:t>tab is where you will collect evidence of students’ learning throughout the Formative Assessment Process. Gathering and documenting evidence will help you get organized and save time as you make your assessment decisions.</a:t>
            </a:r>
          </a:p>
          <a:p>
            <a:endParaRPr lang="en-US" dirty="0"/>
          </a:p>
          <a:p>
            <a:r>
              <a:rPr lang="en-US" dirty="0"/>
              <a:t>From the </a:t>
            </a:r>
            <a:r>
              <a:rPr lang="en-US" b="1" dirty="0"/>
              <a:t>Evidence </a:t>
            </a:r>
            <a:r>
              <a:rPr lang="en-US" dirty="0"/>
              <a:t>tab, you can </a:t>
            </a:r>
            <a:r>
              <a:rPr lang="en-US" b="1" dirty="0"/>
              <a:t>Add Evidence</a:t>
            </a:r>
            <a:r>
              <a:rPr lang="en-US" dirty="0"/>
              <a:t> and select a current learning status, </a:t>
            </a:r>
            <a:r>
              <a:rPr lang="en-US" b="1" dirty="0"/>
              <a:t>View Evidence</a:t>
            </a:r>
            <a:r>
              <a:rPr lang="en-US" dirty="0"/>
              <a:t> and make changes to or delete it, and generate an </a:t>
            </a:r>
            <a:r>
              <a:rPr lang="en-US" b="1" dirty="0"/>
              <a:t>Evidence Status Report</a:t>
            </a:r>
            <a:r>
              <a:rPr lang="en-US" dirty="0"/>
              <a:t>, which shows you how many pieces of evidence you have entered for individual students or your entire class.</a:t>
            </a:r>
            <a:r>
              <a:rPr lang="en-US" dirty="0" smtClean="0">
                <a:effectLst/>
              </a:rPr>
              <a:t> </a:t>
            </a:r>
            <a:endParaRPr lang="en-US" dirty="0"/>
          </a:p>
          <a:p>
            <a:r>
              <a:rPr lang="en-US" dirty="0"/>
              <a:t> </a:t>
            </a:r>
          </a:p>
          <a:p>
            <a:r>
              <a:rPr lang="en-US" dirty="0"/>
              <a:t>To add a piece of evidence such as an anecdotal observation note, video, audio recording, or photo, select </a:t>
            </a:r>
            <a:r>
              <a:rPr lang="en-US" b="1" dirty="0"/>
              <a:t>Add Evidence</a:t>
            </a:r>
            <a:r>
              <a:rPr lang="en-US" dirty="0"/>
              <a:t> from the </a:t>
            </a:r>
            <a:r>
              <a:rPr lang="en-US" b="1" dirty="0"/>
              <a:t>Evidence </a:t>
            </a:r>
            <a:r>
              <a:rPr lang="en-US" dirty="0"/>
              <a:t>tab.</a:t>
            </a:r>
            <a:r>
              <a:rPr lang="en-US" dirty="0" smtClean="0">
                <a:effectLst/>
              </a:rPr>
              <a:t> </a:t>
            </a:r>
            <a:r>
              <a:rPr lang="en-US" dirty="0"/>
              <a:t>The default view will show only the required constructs unless you have opted in to view the optional constructs as well. </a:t>
            </a:r>
          </a:p>
          <a:p>
            <a:endParaRPr lang="en-US" dirty="0" smtClean="0">
              <a:effectLst/>
            </a:endParaRPr>
          </a:p>
          <a:p>
            <a:r>
              <a:rPr lang="en-US" dirty="0"/>
              <a:t>Select one or more children from the class list. Then select the </a:t>
            </a:r>
            <a:r>
              <a:rPr lang="en-US" b="1" dirty="0"/>
              <a:t>Date Observed</a:t>
            </a:r>
            <a:r>
              <a:rPr lang="en-US" dirty="0"/>
              <a:t>. </a:t>
            </a:r>
          </a:p>
          <a:p>
            <a:endParaRPr lang="en-US" dirty="0"/>
          </a:p>
          <a:p>
            <a:r>
              <a:rPr lang="en-US" dirty="0"/>
              <a:t>Use </a:t>
            </a:r>
            <a:r>
              <a:rPr lang="en-US" b="1" dirty="0"/>
              <a:t>Add Notes</a:t>
            </a:r>
            <a:r>
              <a:rPr lang="en-US" dirty="0"/>
              <a:t> to type in written evidence, which can come from any direct observation you have made, such as a regular anecdotal note or your notes from using another assessment means.</a:t>
            </a:r>
            <a:r>
              <a:rPr lang="en-US" dirty="0" smtClean="0">
                <a:effectLst/>
              </a:rPr>
              <a:t> Use </a:t>
            </a:r>
            <a:r>
              <a:rPr lang="en-US" b="1" dirty="0" smtClean="0">
                <a:effectLst/>
              </a:rPr>
              <a:t>Upload a File</a:t>
            </a:r>
            <a:r>
              <a:rPr lang="en-US" dirty="0" smtClean="0">
                <a:effectLst/>
              </a:rPr>
              <a:t> to upload photos,</a:t>
            </a:r>
            <a:r>
              <a:rPr lang="en-US" baseline="0" dirty="0" smtClean="0">
                <a:effectLst/>
              </a:rPr>
              <a:t> videos, or audio recordings.</a:t>
            </a:r>
          </a:p>
        </p:txBody>
      </p:sp>
      <p:sp>
        <p:nvSpPr>
          <p:cNvPr id="4" name="Slide Number Placeholder 3"/>
          <p:cNvSpPr>
            <a:spLocks noGrp="1"/>
          </p:cNvSpPr>
          <p:nvPr>
            <p:ph type="sldNum" sz="quarter" idx="10"/>
          </p:nvPr>
        </p:nvSpPr>
        <p:spPr/>
        <p:txBody>
          <a:bodyPr/>
          <a:lstStyle/>
          <a:p>
            <a:fld id="{75859AA0-DBC4-B24A-9309-6238C79862A5}" type="slidenum">
              <a:rPr lang="en-US" smtClean="0">
                <a:solidFill>
                  <a:prstClr val="black"/>
                </a:solidFill>
              </a:rPr>
              <a:pPr/>
              <a:t>24</a:t>
            </a:fld>
            <a:endParaRPr lang="en-US">
              <a:solidFill>
                <a:prstClr val="black"/>
              </a:solidFill>
            </a:endParaRPr>
          </a:p>
        </p:txBody>
      </p:sp>
      <p:sp>
        <p:nvSpPr>
          <p:cNvPr id="6" name="Header Placeholder 5"/>
          <p:cNvSpPr>
            <a:spLocks noGrp="1"/>
          </p:cNvSpPr>
          <p:nvPr>
            <p:ph type="hdr" sz="quarter" idx="12"/>
          </p:nvPr>
        </p:nvSpPr>
        <p:spPr/>
        <p:txBody>
          <a:bodyPr/>
          <a:lstStyle/>
          <a:p>
            <a:r>
              <a:rPr lang="en-US" b="1" dirty="0" smtClean="0">
                <a:solidFill>
                  <a:prstClr val="black"/>
                </a:solidFill>
              </a:rPr>
              <a:t>DRAFT NC K3FAP Mockups</a:t>
            </a:r>
            <a:endParaRPr lang="en-US" b="1" dirty="0">
              <a:solidFill>
                <a:prstClr val="black"/>
              </a:solidFill>
            </a:endParaRPr>
          </a:p>
        </p:txBody>
      </p:sp>
    </p:spTree>
    <p:extLst>
      <p:ext uri="{BB962C8B-B14F-4D97-AF65-F5344CB8AC3E}">
        <p14:creationId xmlns:p14="http://schemas.microsoft.com/office/powerpoint/2010/main" val="34913024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Add Evidence, </a:t>
            </a:r>
            <a:r>
              <a:rPr lang="en-US" b="1" i="1" dirty="0" smtClean="0"/>
              <a:t>continued</a:t>
            </a:r>
          </a:p>
          <a:p>
            <a:endParaRPr lang="en-US" dirty="0" smtClean="0"/>
          </a:p>
          <a:p>
            <a:r>
              <a:rPr lang="en-US" dirty="0" smtClean="0">
                <a:effectLst/>
              </a:rPr>
              <a:t>From the list of domains in</a:t>
            </a:r>
            <a:r>
              <a:rPr lang="en-US" baseline="0" dirty="0" smtClean="0">
                <a:effectLst/>
              </a:rPr>
              <a:t> the </a:t>
            </a:r>
            <a:r>
              <a:rPr lang="en-US" b="1" baseline="0" dirty="0" smtClean="0">
                <a:effectLst/>
              </a:rPr>
              <a:t>Assign Constructs </a:t>
            </a:r>
            <a:r>
              <a:rPr lang="en-US" baseline="0" dirty="0" smtClean="0">
                <a:effectLst/>
              </a:rPr>
              <a:t>drop-down menu, </a:t>
            </a:r>
            <a:r>
              <a:rPr lang="en-US" dirty="0" smtClean="0">
                <a:effectLst/>
              </a:rPr>
              <a:t>you can assign</a:t>
            </a:r>
            <a:r>
              <a:rPr lang="en-US" baseline="0" dirty="0" smtClean="0">
                <a:effectLst/>
              </a:rPr>
              <a:t> one or more constructs to the evidence that you entered.</a:t>
            </a:r>
          </a:p>
          <a:p>
            <a:endParaRPr lang="en-US" baseline="0" dirty="0" smtClean="0">
              <a:effectLst/>
            </a:endParaRPr>
          </a:p>
          <a:p>
            <a:r>
              <a:rPr lang="en-US" dirty="0"/>
              <a:t>Again, the default view will show only the required constructs unless you have opted in to the optional constructs on your </a:t>
            </a:r>
            <a:r>
              <a:rPr lang="en-US" b="1" dirty="0"/>
              <a:t>Dashboard</a:t>
            </a:r>
            <a:r>
              <a:rPr lang="en-US" dirty="0"/>
              <a:t>.</a:t>
            </a:r>
            <a:endParaRPr lang="en-US" baseline="0" dirty="0" smtClean="0">
              <a:effectLst/>
            </a:endParaRPr>
          </a:p>
          <a:p>
            <a:endParaRPr lang="en-US" baseline="0" dirty="0" smtClean="0">
              <a:effectLst/>
            </a:endParaRPr>
          </a:p>
          <a:p>
            <a:r>
              <a:rPr lang="en-US" baseline="0" dirty="0" smtClean="0">
                <a:effectLst/>
              </a:rPr>
              <a:t>On the right side of the screen is the </a:t>
            </a:r>
            <a:r>
              <a:rPr lang="en-US" b="1" baseline="0" dirty="0" smtClean="0">
                <a:effectLst/>
              </a:rPr>
              <a:t>Summary</a:t>
            </a:r>
            <a:r>
              <a:rPr lang="en-US" baseline="0" dirty="0" smtClean="0">
                <a:effectLst/>
              </a:rPr>
              <a:t>, which lists the children, date observed, any written notes you’ve entered, a list of the files you’ve attached, and the constructs you selected. </a:t>
            </a:r>
          </a:p>
          <a:p>
            <a:endParaRPr lang="en-US" baseline="0" dirty="0" smtClean="0">
              <a:effectLst/>
            </a:endParaRPr>
          </a:p>
          <a:p>
            <a:r>
              <a:rPr lang="en-US" baseline="0" dirty="0" smtClean="0">
                <a:effectLst/>
              </a:rPr>
              <a:t>Clicking </a:t>
            </a:r>
            <a:r>
              <a:rPr lang="en-US" b="1" baseline="0" dirty="0" smtClean="0">
                <a:effectLst/>
              </a:rPr>
              <a:t>Save &amp; Continue </a:t>
            </a:r>
            <a:r>
              <a:rPr lang="en-US" baseline="0" dirty="0" smtClean="0">
                <a:effectLst/>
              </a:rPr>
              <a:t>saves your work and takes you to a screen where you can evaluate the evidence.</a:t>
            </a:r>
            <a:endParaRPr lang="en-US" dirty="0" smtClean="0">
              <a:effectLst/>
            </a:endParaRPr>
          </a:p>
          <a:p>
            <a:endParaRPr lang="en-US" dirty="0" smtClean="0">
              <a:effectLst/>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75859AA0-DBC4-B24A-9309-6238C79862A5}" type="slidenum">
              <a:rPr lang="en-US" smtClean="0">
                <a:solidFill>
                  <a:prstClr val="black"/>
                </a:solidFill>
              </a:rPr>
              <a:pPr/>
              <a:t>25</a:t>
            </a:fld>
            <a:endParaRPr lang="en-US">
              <a:solidFill>
                <a:prstClr val="black"/>
              </a:solidFill>
            </a:endParaRPr>
          </a:p>
        </p:txBody>
      </p:sp>
      <p:sp>
        <p:nvSpPr>
          <p:cNvPr id="6" name="Header Placeholder 5"/>
          <p:cNvSpPr>
            <a:spLocks noGrp="1"/>
          </p:cNvSpPr>
          <p:nvPr>
            <p:ph type="hdr" sz="quarter" idx="12"/>
          </p:nvPr>
        </p:nvSpPr>
        <p:spPr/>
        <p:txBody>
          <a:bodyPr/>
          <a:lstStyle/>
          <a:p>
            <a:r>
              <a:rPr lang="en-US" b="1" dirty="0" smtClean="0">
                <a:solidFill>
                  <a:prstClr val="black"/>
                </a:solidFill>
              </a:rPr>
              <a:t>DRAFT NC K3FAP Mockups</a:t>
            </a:r>
            <a:endParaRPr lang="en-US" b="1" dirty="0">
              <a:solidFill>
                <a:prstClr val="black"/>
              </a:solidFill>
            </a:endParaRPr>
          </a:p>
        </p:txBody>
      </p:sp>
    </p:spTree>
    <p:extLst>
      <p:ext uri="{BB962C8B-B14F-4D97-AF65-F5344CB8AC3E}">
        <p14:creationId xmlns:p14="http://schemas.microsoft.com/office/powerpoint/2010/main" val="34913024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Add Evidence—Progression View</a:t>
            </a:r>
            <a:endParaRPr lang="en-US" b="0" dirty="0" smtClean="0"/>
          </a:p>
          <a:p>
            <a:endParaRPr lang="en-US" b="0" dirty="0" smtClean="0"/>
          </a:p>
          <a:p>
            <a:r>
              <a:rPr lang="en-US" dirty="0"/>
              <a:t>Here is where you will determine a current learning status for each observed child with regard to the construct you selected on the previous screen. (After the 60</a:t>
            </a:r>
            <a:r>
              <a:rPr lang="en-US" baseline="30000" dirty="0"/>
              <a:t>th</a:t>
            </a:r>
            <a:r>
              <a:rPr lang="en-US" dirty="0"/>
              <a:t> day of school, you will use the </a:t>
            </a:r>
            <a:r>
              <a:rPr lang="en-US" b="1" dirty="0"/>
              <a:t>Status Summary </a:t>
            </a:r>
            <a:r>
              <a:rPr lang="en-US" dirty="0"/>
              <a:t>tab to enter summary status for each kindergarten student with regard to each construct.)</a:t>
            </a:r>
          </a:p>
          <a:p>
            <a:endParaRPr lang="en-US" dirty="0"/>
          </a:p>
          <a:p>
            <a:r>
              <a:rPr lang="en-US" dirty="0"/>
              <a:t>The default view is the progression </a:t>
            </a:r>
            <a:r>
              <a:rPr lang="en-US" dirty="0" smtClean="0"/>
              <a:t>v</a:t>
            </a:r>
            <a:r>
              <a:rPr lang="en-US" dirty="0"/>
              <a:t>iew, which enables you to view three skills of the construct progression at a time. To focus on a </a:t>
            </a:r>
            <a:r>
              <a:rPr lang="en-US" i="1" dirty="0"/>
              <a:t>single</a:t>
            </a:r>
            <a:r>
              <a:rPr lang="en-US" dirty="0"/>
              <a:t> skill, click </a:t>
            </a:r>
            <a:r>
              <a:rPr lang="en-US" b="1" dirty="0"/>
              <a:t>Skill View</a:t>
            </a:r>
            <a:r>
              <a:rPr lang="en-US" dirty="0"/>
              <a:t>. You can return to the progression view at any time by clicking </a:t>
            </a:r>
            <a:r>
              <a:rPr lang="en-US" b="1" dirty="0"/>
              <a:t>Progression View</a:t>
            </a:r>
            <a:r>
              <a:rPr lang="en-US" dirty="0"/>
              <a:t>.</a:t>
            </a:r>
          </a:p>
          <a:p>
            <a:r>
              <a:rPr lang="en-US" dirty="0"/>
              <a:t> </a:t>
            </a:r>
          </a:p>
          <a:p>
            <a:r>
              <a:rPr lang="en-US" dirty="0"/>
              <a:t>On this screen you will see the </a:t>
            </a:r>
            <a:r>
              <a:rPr lang="en-US" b="1" dirty="0"/>
              <a:t>domain</a:t>
            </a:r>
            <a:r>
              <a:rPr lang="en-US" dirty="0"/>
              <a:t>, the </a:t>
            </a:r>
            <a:r>
              <a:rPr lang="en-US" b="1" dirty="0"/>
              <a:t>construct</a:t>
            </a:r>
            <a:r>
              <a:rPr lang="en-US" dirty="0"/>
              <a:t>, the </a:t>
            </a:r>
            <a:r>
              <a:rPr lang="en-US" b="1" dirty="0"/>
              <a:t>understandings</a:t>
            </a:r>
            <a:r>
              <a:rPr lang="en-US" dirty="0"/>
              <a:t>, and the </a:t>
            </a:r>
            <a:r>
              <a:rPr lang="en-US" b="1" dirty="0"/>
              <a:t>skills</a:t>
            </a:r>
            <a:r>
              <a:rPr lang="en-US" dirty="0"/>
              <a:t> that make up that construct. You can click the </a:t>
            </a:r>
            <a:r>
              <a:rPr lang="en-US" b="1" dirty="0"/>
              <a:t>Previous</a:t>
            </a:r>
            <a:r>
              <a:rPr lang="en-US" dirty="0"/>
              <a:t> and </a:t>
            </a:r>
            <a:r>
              <a:rPr lang="en-US" b="1" dirty="0"/>
              <a:t>Next</a:t>
            </a:r>
            <a:r>
              <a:rPr lang="en-US" dirty="0"/>
              <a:t> buttons in the upper right corner to view the previous and next construct progressions in that domain.</a:t>
            </a:r>
          </a:p>
          <a:p>
            <a:r>
              <a:rPr lang="en-US" dirty="0"/>
              <a:t> </a:t>
            </a:r>
          </a:p>
          <a:p>
            <a:r>
              <a:rPr lang="en-US" dirty="0"/>
              <a:t>Moving from left to right along the progression, each skill is presented in order of sophistication. Here you will determine a student’s learning status with regard to the construct progression. You can use the </a:t>
            </a:r>
            <a:r>
              <a:rPr lang="en-US" b="1" dirty="0"/>
              <a:t>left and right arrows</a:t>
            </a:r>
            <a:r>
              <a:rPr lang="en-US" dirty="0"/>
              <a:t> to move along the progression in either direction.</a:t>
            </a:r>
          </a:p>
        </p:txBody>
      </p:sp>
      <p:sp>
        <p:nvSpPr>
          <p:cNvPr id="4" name="Slide Number Placeholder 3"/>
          <p:cNvSpPr>
            <a:spLocks noGrp="1"/>
          </p:cNvSpPr>
          <p:nvPr>
            <p:ph type="sldNum" sz="quarter" idx="10"/>
          </p:nvPr>
        </p:nvSpPr>
        <p:spPr/>
        <p:txBody>
          <a:bodyPr/>
          <a:lstStyle/>
          <a:p>
            <a:fld id="{75859AA0-DBC4-B24A-9309-6238C79862A5}" type="slidenum">
              <a:rPr lang="en-US" smtClean="0">
                <a:solidFill>
                  <a:prstClr val="black"/>
                </a:solidFill>
              </a:rPr>
              <a:pPr/>
              <a:t>26</a:t>
            </a:fld>
            <a:endParaRPr lang="en-US">
              <a:solidFill>
                <a:prstClr val="black"/>
              </a:solidFill>
            </a:endParaRPr>
          </a:p>
        </p:txBody>
      </p:sp>
      <p:sp>
        <p:nvSpPr>
          <p:cNvPr id="6" name="Header Placeholder 5"/>
          <p:cNvSpPr>
            <a:spLocks noGrp="1"/>
          </p:cNvSpPr>
          <p:nvPr>
            <p:ph type="hdr" sz="quarter" idx="12"/>
          </p:nvPr>
        </p:nvSpPr>
        <p:spPr/>
        <p:txBody>
          <a:bodyPr/>
          <a:lstStyle/>
          <a:p>
            <a:r>
              <a:rPr lang="en-US" b="1" dirty="0" smtClean="0">
                <a:solidFill>
                  <a:prstClr val="black"/>
                </a:solidFill>
              </a:rPr>
              <a:t>DRAFT NC K3FAP Mockups</a:t>
            </a:r>
            <a:endParaRPr lang="en-US" b="1" dirty="0">
              <a:solidFill>
                <a:prstClr val="black"/>
              </a:solidFill>
            </a:endParaRPr>
          </a:p>
        </p:txBody>
      </p:sp>
    </p:spTree>
    <p:extLst>
      <p:ext uri="{BB962C8B-B14F-4D97-AF65-F5344CB8AC3E}">
        <p14:creationId xmlns:p14="http://schemas.microsoft.com/office/powerpoint/2010/main" val="8750794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Add Evidence—Progression View, </a:t>
            </a:r>
            <a:r>
              <a:rPr lang="en-US" b="1" i="1" dirty="0" smtClean="0"/>
              <a:t>continued</a:t>
            </a:r>
            <a:endParaRPr lang="en-US" b="0" i="1" dirty="0" smtClean="0"/>
          </a:p>
          <a:p>
            <a:endParaRPr lang="en-US" dirty="0"/>
          </a:p>
          <a:p>
            <a:r>
              <a:rPr lang="en-US" dirty="0"/>
              <a:t>Note the words </a:t>
            </a:r>
            <a:r>
              <a:rPr lang="en-US" b="1" dirty="0"/>
              <a:t>Emerging</a:t>
            </a:r>
            <a:r>
              <a:rPr lang="en-US" dirty="0"/>
              <a:t> and </a:t>
            </a:r>
            <a:r>
              <a:rPr lang="en-US" b="1" dirty="0"/>
              <a:t>Beyond</a:t>
            </a:r>
            <a:r>
              <a:rPr lang="en-US" dirty="0"/>
              <a:t> on either side of the letters. </a:t>
            </a:r>
            <a:r>
              <a:rPr lang="en-US" b="1" dirty="0"/>
              <a:t>Emerging</a:t>
            </a:r>
            <a:r>
              <a:rPr lang="en-US" dirty="0"/>
              <a:t> indicates that a student has not yet demonstrated the first skill on the construct progression (Skill A). </a:t>
            </a:r>
            <a:r>
              <a:rPr lang="en-US" b="1" dirty="0"/>
              <a:t>Beyond</a:t>
            </a:r>
            <a:r>
              <a:rPr lang="en-US" dirty="0"/>
              <a:t> indicates that the student demonstrates skills that exceed the most advanced lettered skill on the construct progression (the letter may vary). You must enter evidence for </a:t>
            </a:r>
            <a:r>
              <a:rPr lang="en-US" b="1" dirty="0"/>
              <a:t>Emerging</a:t>
            </a:r>
            <a:r>
              <a:rPr lang="en-US" dirty="0"/>
              <a:t> and </a:t>
            </a:r>
            <a:r>
              <a:rPr lang="en-US" b="1" dirty="0"/>
              <a:t>Beyond</a:t>
            </a:r>
            <a:r>
              <a:rPr lang="en-US" dirty="0"/>
              <a:t> in order to select those as learning statuses.</a:t>
            </a:r>
          </a:p>
          <a:p>
            <a:r>
              <a:rPr lang="en-US" b="1" dirty="0"/>
              <a:t> </a:t>
            </a:r>
            <a:endParaRPr lang="en-US" dirty="0"/>
          </a:p>
          <a:p>
            <a:r>
              <a:rPr lang="en-US" dirty="0"/>
              <a:t>You view the performance descriptor to aid in selecting the current learning status. Click the </a:t>
            </a:r>
            <a:r>
              <a:rPr lang="en-US" b="1" dirty="0"/>
              <a:t>Show Performance Descriptor</a:t>
            </a:r>
            <a:r>
              <a:rPr lang="en-US" dirty="0"/>
              <a:t> button in the left-hand navigation options or click the </a:t>
            </a:r>
            <a:r>
              <a:rPr lang="en-US" b="1" dirty="0"/>
              <a:t>Skill View</a:t>
            </a:r>
            <a:r>
              <a:rPr lang="en-US" dirty="0"/>
              <a:t> button to be taken to the skill view, which shows performance descriptors </a:t>
            </a:r>
            <a:r>
              <a:rPr lang="en-US"/>
              <a:t>by default.</a:t>
            </a:r>
            <a:endParaRPr lang="en-US" dirty="0"/>
          </a:p>
          <a:p>
            <a:r>
              <a:rPr lang="en-US" dirty="0"/>
              <a:t> </a:t>
            </a:r>
          </a:p>
          <a:p>
            <a:r>
              <a:rPr lang="en-US" dirty="0"/>
              <a:t>Once you have determined the skill that represents the student’s current learning status based on the evidence you just entered, select it by clicking on the checkbox beneath it on the progression. Then click </a:t>
            </a:r>
            <a:r>
              <a:rPr lang="en-US" b="1" dirty="0"/>
              <a:t>Save &amp; Continue</a:t>
            </a:r>
            <a:r>
              <a:rPr lang="en-US" dirty="0"/>
              <a:t> to submit the learning status.</a:t>
            </a:r>
            <a:endParaRPr lang="en-US" b="1" dirty="0"/>
          </a:p>
        </p:txBody>
      </p:sp>
      <p:sp>
        <p:nvSpPr>
          <p:cNvPr id="4" name="Slide Number Placeholder 3"/>
          <p:cNvSpPr>
            <a:spLocks noGrp="1"/>
          </p:cNvSpPr>
          <p:nvPr>
            <p:ph type="sldNum" sz="quarter" idx="10"/>
          </p:nvPr>
        </p:nvSpPr>
        <p:spPr/>
        <p:txBody>
          <a:bodyPr/>
          <a:lstStyle/>
          <a:p>
            <a:fld id="{75859AA0-DBC4-B24A-9309-6238C79862A5}" type="slidenum">
              <a:rPr lang="en-US" smtClean="0">
                <a:solidFill>
                  <a:prstClr val="black"/>
                </a:solidFill>
              </a:rPr>
              <a:pPr/>
              <a:t>27</a:t>
            </a:fld>
            <a:endParaRPr lang="en-US">
              <a:solidFill>
                <a:prstClr val="black"/>
              </a:solidFill>
            </a:endParaRPr>
          </a:p>
        </p:txBody>
      </p:sp>
      <p:sp>
        <p:nvSpPr>
          <p:cNvPr id="6" name="Header Placeholder 5"/>
          <p:cNvSpPr>
            <a:spLocks noGrp="1"/>
          </p:cNvSpPr>
          <p:nvPr>
            <p:ph type="hdr" sz="quarter" idx="12"/>
          </p:nvPr>
        </p:nvSpPr>
        <p:spPr/>
        <p:txBody>
          <a:bodyPr/>
          <a:lstStyle/>
          <a:p>
            <a:r>
              <a:rPr lang="en-US" b="1" dirty="0" smtClean="0">
                <a:solidFill>
                  <a:prstClr val="black"/>
                </a:solidFill>
              </a:rPr>
              <a:t>DRAFT NC K3FAP Mockups</a:t>
            </a:r>
            <a:endParaRPr lang="en-US" b="1" dirty="0">
              <a:solidFill>
                <a:prstClr val="black"/>
              </a:solidFill>
            </a:endParaRPr>
          </a:p>
        </p:txBody>
      </p:sp>
    </p:spTree>
    <p:extLst>
      <p:ext uri="{BB962C8B-B14F-4D97-AF65-F5344CB8AC3E}">
        <p14:creationId xmlns:p14="http://schemas.microsoft.com/office/powerpoint/2010/main" val="8750794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Add Evidence—Skill </a:t>
            </a:r>
            <a:r>
              <a:rPr lang="en-US" b="1" baseline="0" dirty="0" smtClean="0"/>
              <a:t>View</a:t>
            </a:r>
            <a:endParaRPr lang="en-US" b="0" baseline="0" dirty="0" smtClean="0"/>
          </a:p>
          <a:p>
            <a:endParaRPr lang="en-US" b="0" baseline="0" dirty="0" smtClean="0"/>
          </a:p>
          <a:p>
            <a:r>
              <a:rPr lang="en-US" b="0" dirty="0" smtClean="0"/>
              <a:t>Here</a:t>
            </a:r>
            <a:r>
              <a:rPr lang="en-US" b="0" baseline="0" dirty="0" smtClean="0"/>
              <a:t> is the </a:t>
            </a:r>
            <a:r>
              <a:rPr lang="en-US" baseline="0" dirty="0" smtClean="0"/>
              <a:t>skill view</a:t>
            </a:r>
            <a:r>
              <a:rPr lang="en-US" b="0" baseline="0" dirty="0" smtClean="0"/>
              <a:t>. </a:t>
            </a:r>
            <a:r>
              <a:rPr lang="en-US" dirty="0"/>
              <a:t>Again, it enables you to focus on a single skill as you make your determination of the student’s learning status. </a:t>
            </a:r>
          </a:p>
          <a:p>
            <a:endParaRPr lang="en-US" dirty="0"/>
          </a:p>
          <a:p>
            <a:r>
              <a:rPr lang="en-US" dirty="0"/>
              <a:t>This view is the recommended option when you want to refer to the performance descriptors. To hide them, click the </a:t>
            </a:r>
            <a:r>
              <a:rPr lang="en-US" b="1" dirty="0"/>
              <a:t>Hide Performance Descriptors </a:t>
            </a:r>
            <a:r>
              <a:rPr lang="en-US" dirty="0"/>
              <a:t>button in the left-hand navigation.</a:t>
            </a:r>
          </a:p>
          <a:p>
            <a:endParaRPr lang="en-US" dirty="0"/>
          </a:p>
          <a:p>
            <a:r>
              <a:rPr lang="en-US" dirty="0"/>
              <a:t>You can return to the progression view at any time by clicking </a:t>
            </a:r>
            <a:r>
              <a:rPr lang="en-US" b="1" dirty="0"/>
              <a:t>Progression View</a:t>
            </a:r>
            <a:r>
              <a:rPr lang="en-US" dirty="0"/>
              <a:t>.</a:t>
            </a:r>
          </a:p>
        </p:txBody>
      </p:sp>
      <p:sp>
        <p:nvSpPr>
          <p:cNvPr id="4" name="Slide Number Placeholder 3"/>
          <p:cNvSpPr>
            <a:spLocks noGrp="1"/>
          </p:cNvSpPr>
          <p:nvPr>
            <p:ph type="sldNum" sz="quarter" idx="10"/>
          </p:nvPr>
        </p:nvSpPr>
        <p:spPr/>
        <p:txBody>
          <a:bodyPr/>
          <a:lstStyle/>
          <a:p>
            <a:fld id="{75859AA0-DBC4-B24A-9309-6238C79862A5}" type="slidenum">
              <a:rPr lang="en-US" smtClean="0">
                <a:solidFill>
                  <a:prstClr val="black"/>
                </a:solidFill>
              </a:rPr>
              <a:pPr/>
              <a:t>28</a:t>
            </a:fld>
            <a:endParaRPr lang="en-US">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DRAFT NC K3FAP Mockups</a:t>
            </a:r>
            <a:endParaRPr lang="en-US">
              <a:solidFill>
                <a:prstClr val="black"/>
              </a:solidFill>
            </a:endParaRPr>
          </a:p>
        </p:txBody>
      </p:sp>
    </p:spTree>
    <p:extLst>
      <p:ext uri="{BB962C8B-B14F-4D97-AF65-F5344CB8AC3E}">
        <p14:creationId xmlns:p14="http://schemas.microsoft.com/office/powerpoint/2010/main" val="24636620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View Evidence</a:t>
            </a:r>
            <a:endParaRPr lang="en-US" b="0" dirty="0" smtClean="0"/>
          </a:p>
          <a:p>
            <a:endParaRPr lang="en-US" b="0" dirty="0" smtClean="0"/>
          </a:p>
          <a:p>
            <a:r>
              <a:rPr lang="en-US" dirty="0"/>
              <a:t>You can review evidence that you’ve already entered for one or more students in your class. To begin, select </a:t>
            </a:r>
            <a:r>
              <a:rPr lang="en-US" b="1" dirty="0"/>
              <a:t>View Evidence</a:t>
            </a:r>
            <a:r>
              <a:rPr lang="en-US" dirty="0"/>
              <a:t> from the </a:t>
            </a:r>
            <a:r>
              <a:rPr lang="en-US" b="1" dirty="0"/>
              <a:t>Evidence </a:t>
            </a:r>
            <a:r>
              <a:rPr lang="en-US" dirty="0"/>
              <a:t>tab. </a:t>
            </a:r>
          </a:p>
          <a:p>
            <a:r>
              <a:rPr lang="en-US" dirty="0"/>
              <a:t> </a:t>
            </a:r>
          </a:p>
          <a:p>
            <a:r>
              <a:rPr lang="en-US" dirty="0"/>
              <a:t>This is the </a:t>
            </a:r>
            <a:r>
              <a:rPr lang="en-US" b="1" dirty="0"/>
              <a:t>View Evidence</a:t>
            </a:r>
            <a:r>
              <a:rPr lang="en-US" dirty="0"/>
              <a:t> page. Click the </a:t>
            </a:r>
            <a:r>
              <a:rPr lang="en-US" b="1" dirty="0"/>
              <a:t>Filter Evidence </a:t>
            </a:r>
            <a:r>
              <a:rPr lang="en-US" dirty="0"/>
              <a:t>button to narrow the evidence you are viewing by student, date observed, and/or construct.</a:t>
            </a:r>
          </a:p>
          <a:p>
            <a:endParaRPr lang="en-US" dirty="0"/>
          </a:p>
          <a:p>
            <a:r>
              <a:rPr lang="en-US" dirty="0"/>
              <a:t>You can use the other buttons in the left-hand navigation to work with the evidence you </a:t>
            </a:r>
            <a:r>
              <a:rPr lang="en-US" dirty="0" smtClean="0"/>
              <a:t>are viewing.</a:t>
            </a:r>
          </a:p>
          <a:p>
            <a:endParaRPr lang="en-US" dirty="0"/>
          </a:p>
          <a:p>
            <a:r>
              <a:rPr lang="en-US" dirty="0" smtClean="0"/>
              <a:t>Click the </a:t>
            </a:r>
            <a:r>
              <a:rPr lang="en-US" b="1" dirty="0" smtClean="0"/>
              <a:t>Edit Evidence</a:t>
            </a:r>
            <a:r>
              <a:rPr lang="en-US" dirty="0" smtClean="0"/>
              <a:t>, </a:t>
            </a:r>
            <a:r>
              <a:rPr lang="en-US" b="1" dirty="0" smtClean="0"/>
              <a:t>Delete Evidence</a:t>
            </a:r>
            <a:r>
              <a:rPr lang="en-US" dirty="0" smtClean="0"/>
              <a:t>, </a:t>
            </a:r>
            <a:r>
              <a:rPr lang="en-US" b="1" dirty="0" smtClean="0"/>
              <a:t>Individualize Evidence</a:t>
            </a:r>
            <a:r>
              <a:rPr lang="en-US" dirty="0" smtClean="0"/>
              <a:t>, and </a:t>
            </a:r>
            <a:r>
              <a:rPr lang="en-US" b="1" dirty="0" smtClean="0"/>
              <a:t>Print </a:t>
            </a:r>
            <a:r>
              <a:rPr lang="en-US" dirty="0" smtClean="0"/>
              <a:t>buttons </a:t>
            </a:r>
            <a:r>
              <a:rPr lang="en-US" dirty="0"/>
              <a:t>to perform those functions.</a:t>
            </a:r>
            <a:endParaRPr lang="en-US" b="1" dirty="0"/>
          </a:p>
        </p:txBody>
      </p:sp>
      <p:sp>
        <p:nvSpPr>
          <p:cNvPr id="4" name="Slide Number Placeholder 3"/>
          <p:cNvSpPr>
            <a:spLocks noGrp="1"/>
          </p:cNvSpPr>
          <p:nvPr>
            <p:ph type="sldNum" sz="quarter" idx="10"/>
          </p:nvPr>
        </p:nvSpPr>
        <p:spPr/>
        <p:txBody>
          <a:bodyPr/>
          <a:lstStyle/>
          <a:p>
            <a:fld id="{75859AA0-DBC4-B24A-9309-6238C79862A5}" type="slidenum">
              <a:rPr lang="en-US" smtClean="0">
                <a:solidFill>
                  <a:prstClr val="black"/>
                </a:solidFill>
              </a:rPr>
              <a:pPr/>
              <a:t>29</a:t>
            </a:fld>
            <a:endParaRPr lang="en-US">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DRAFT NC K3FAP Mockups</a:t>
            </a:r>
            <a:endParaRPr lang="en-US">
              <a:solidFill>
                <a:prstClr val="black"/>
              </a:solidFill>
            </a:endParaRPr>
          </a:p>
        </p:txBody>
      </p:sp>
    </p:spTree>
    <p:extLst>
      <p:ext uri="{BB962C8B-B14F-4D97-AF65-F5344CB8AC3E}">
        <p14:creationId xmlns:p14="http://schemas.microsoft.com/office/powerpoint/2010/main" val="4174371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628F3A-8070-4DAF-96AB-A05FAB86D35E}" type="slidenum">
              <a:rPr lang="en-US" smtClean="0"/>
              <a:t>3</a:t>
            </a:fld>
            <a:endParaRPr lang="en-US"/>
          </a:p>
        </p:txBody>
      </p:sp>
    </p:spTree>
    <p:extLst>
      <p:ext uri="{BB962C8B-B14F-4D97-AF65-F5344CB8AC3E}">
        <p14:creationId xmlns:p14="http://schemas.microsoft.com/office/powerpoint/2010/main" val="37853992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Status Summary</a:t>
            </a:r>
            <a:endParaRPr lang="en-US" b="0" dirty="0" smtClean="0"/>
          </a:p>
          <a:p>
            <a:endParaRPr lang="en-US" b="0" dirty="0" smtClean="0"/>
          </a:p>
          <a:p>
            <a:r>
              <a:rPr lang="en-US" dirty="0"/>
              <a:t>Now we’ll explore the </a:t>
            </a:r>
            <a:r>
              <a:rPr lang="en-US" b="1" dirty="0"/>
              <a:t>Status Summary </a:t>
            </a:r>
            <a:r>
              <a:rPr lang="en-US" dirty="0"/>
              <a:t>tab, where you will determine each student’s learning status with regard to </a:t>
            </a:r>
            <a:r>
              <a:rPr lang="en-US" b="1" dirty="0"/>
              <a:t>Book and Print Awareness</a:t>
            </a:r>
            <a:r>
              <a:rPr lang="en-US" dirty="0"/>
              <a:t> and </a:t>
            </a:r>
            <a:r>
              <a:rPr lang="en-US" b="1" dirty="0"/>
              <a:t>Object Counting</a:t>
            </a:r>
            <a:r>
              <a:rPr lang="en-US" dirty="0"/>
              <a:t>—the two required constructs for this phase of the Formative Assessment Process—as well as the optional constructs if you wish to consider those as you plan instruction. This screen shows what a teacher who has opted in to the optional constructs would see.</a:t>
            </a:r>
          </a:p>
          <a:p>
            <a:endParaRPr lang="en-US" dirty="0"/>
          </a:p>
          <a:p>
            <a:r>
              <a:rPr lang="en-US" dirty="0"/>
              <a:t>Whereas in the </a:t>
            </a:r>
            <a:r>
              <a:rPr lang="en-US" b="1" dirty="0"/>
              <a:t>Evidence</a:t>
            </a:r>
            <a:r>
              <a:rPr lang="en-US" dirty="0"/>
              <a:t> tab you determined a learning status for each child with regard to each construct, here on the </a:t>
            </a:r>
            <a:r>
              <a:rPr lang="en-US" b="1" dirty="0"/>
              <a:t>Status Summary </a:t>
            </a:r>
            <a:r>
              <a:rPr lang="en-US" dirty="0"/>
              <a:t>tab you will make a </a:t>
            </a:r>
            <a:r>
              <a:rPr lang="en-US" i="1" dirty="0"/>
              <a:t>final</a:t>
            </a:r>
            <a:r>
              <a:rPr lang="en-US" dirty="0"/>
              <a:t> determination based on all the evidence you have gathered during the learning status period. The data you enter here fulfill the KEA requirement after the 60</a:t>
            </a:r>
            <a:r>
              <a:rPr lang="en-US" baseline="30000" dirty="0"/>
              <a:t>th</a:t>
            </a:r>
            <a:r>
              <a:rPr lang="en-US" dirty="0"/>
              <a:t> day of school and inform the reports that will be generated for the KEA.</a:t>
            </a:r>
          </a:p>
        </p:txBody>
      </p:sp>
      <p:sp>
        <p:nvSpPr>
          <p:cNvPr id="4" name="Slide Number Placeholder 3"/>
          <p:cNvSpPr>
            <a:spLocks noGrp="1"/>
          </p:cNvSpPr>
          <p:nvPr>
            <p:ph type="sldNum" sz="quarter" idx="10"/>
          </p:nvPr>
        </p:nvSpPr>
        <p:spPr/>
        <p:txBody>
          <a:bodyPr/>
          <a:lstStyle/>
          <a:p>
            <a:fld id="{75859AA0-DBC4-B24A-9309-6238C79862A5}" type="slidenum">
              <a:rPr lang="en-US" smtClean="0">
                <a:solidFill>
                  <a:prstClr val="black"/>
                </a:solidFill>
              </a:rPr>
              <a:pPr/>
              <a:t>30</a:t>
            </a:fld>
            <a:endParaRPr lang="en-US">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DRAFT NC K3FAP Mockups</a:t>
            </a:r>
            <a:endParaRPr lang="en-US">
              <a:solidFill>
                <a:prstClr val="black"/>
              </a:solidFill>
            </a:endParaRPr>
          </a:p>
        </p:txBody>
      </p:sp>
    </p:spTree>
    <p:extLst>
      <p:ext uri="{BB962C8B-B14F-4D97-AF65-F5344CB8AC3E}">
        <p14:creationId xmlns:p14="http://schemas.microsoft.com/office/powerpoint/2010/main" val="6497258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Status Summary, </a:t>
            </a:r>
            <a:r>
              <a:rPr lang="en-US" b="1" i="1" dirty="0" smtClean="0"/>
              <a:t>continued</a:t>
            </a:r>
            <a:endParaRPr lang="en-US" b="0" i="1" dirty="0" smtClean="0"/>
          </a:p>
          <a:p>
            <a:endParaRPr lang="en-US" b="0" dirty="0" smtClean="0"/>
          </a:p>
          <a:p>
            <a:r>
              <a:rPr lang="en-US" dirty="0"/>
              <a:t>There are two ways to enter final summary status data: by child and by class. Select </a:t>
            </a:r>
            <a:r>
              <a:rPr lang="en-US" b="1" dirty="0"/>
              <a:t>By Child</a:t>
            </a:r>
            <a:r>
              <a:rPr lang="en-US" dirty="0"/>
              <a:t> to enter data for an individual child, or select </a:t>
            </a:r>
            <a:r>
              <a:rPr lang="en-US" b="1" dirty="0"/>
              <a:t>By Class </a:t>
            </a:r>
            <a:r>
              <a:rPr lang="en-US" dirty="0"/>
              <a:t>to enter data by class, which enables you to indicate a learning status for multiple children with regard to each construct progression.</a:t>
            </a:r>
          </a:p>
          <a:p>
            <a:endParaRPr lang="en-US" dirty="0"/>
          </a:p>
          <a:p>
            <a:r>
              <a:rPr lang="en-US" dirty="0"/>
              <a:t>On the left is a list of domains, as well as icons indicating your progress entering learning statuses for the constructs within each domain. Clicking on a domain reveals its constructs to the right. Selecting a construct takes you to a page where you can set the status summary for the children in your class.</a:t>
            </a:r>
          </a:p>
          <a:p>
            <a:endParaRPr lang="en-US" dirty="0"/>
          </a:p>
          <a:p>
            <a:r>
              <a:rPr lang="en-US" dirty="0"/>
              <a:t>You can also select </a:t>
            </a:r>
            <a:r>
              <a:rPr lang="en-US" b="1" dirty="0"/>
              <a:t>Status Summary Report </a:t>
            </a:r>
            <a:r>
              <a:rPr lang="en-US" dirty="0"/>
              <a:t>from the </a:t>
            </a:r>
            <a:r>
              <a:rPr lang="en-US" b="1" dirty="0"/>
              <a:t>Summary Status</a:t>
            </a:r>
            <a:r>
              <a:rPr lang="en-US" dirty="0"/>
              <a:t> tab to determine whether you have entered status summary data for every child in your class, and view the deadlines for entering status summary data by selecting </a:t>
            </a:r>
            <a:r>
              <a:rPr lang="en-US" b="1" dirty="0"/>
              <a:t>Summary Status Dates</a:t>
            </a:r>
            <a:r>
              <a:rPr lang="en-US" dirty="0"/>
              <a:t>. Evidence with the “date observed” between the start and end of a period will be assigned to that period.</a:t>
            </a:r>
          </a:p>
        </p:txBody>
      </p:sp>
      <p:sp>
        <p:nvSpPr>
          <p:cNvPr id="4" name="Slide Number Placeholder 3"/>
          <p:cNvSpPr>
            <a:spLocks noGrp="1"/>
          </p:cNvSpPr>
          <p:nvPr>
            <p:ph type="sldNum" sz="quarter" idx="10"/>
          </p:nvPr>
        </p:nvSpPr>
        <p:spPr/>
        <p:txBody>
          <a:bodyPr/>
          <a:lstStyle/>
          <a:p>
            <a:fld id="{75859AA0-DBC4-B24A-9309-6238C79862A5}" type="slidenum">
              <a:rPr lang="en-US" smtClean="0">
                <a:solidFill>
                  <a:prstClr val="black"/>
                </a:solidFill>
              </a:rPr>
              <a:pPr/>
              <a:t>31</a:t>
            </a:fld>
            <a:endParaRPr lang="en-US">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DRAFT NC K3FAP Mockups</a:t>
            </a:r>
            <a:endParaRPr lang="en-US">
              <a:solidFill>
                <a:prstClr val="black"/>
              </a:solidFill>
            </a:endParaRPr>
          </a:p>
        </p:txBody>
      </p:sp>
    </p:spTree>
    <p:extLst>
      <p:ext uri="{BB962C8B-B14F-4D97-AF65-F5344CB8AC3E}">
        <p14:creationId xmlns:p14="http://schemas.microsoft.com/office/powerpoint/2010/main" val="6497258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Status Summary, </a:t>
            </a:r>
            <a:r>
              <a:rPr lang="en-US" b="1" i="1" dirty="0" smtClean="0"/>
              <a:t>continued</a:t>
            </a:r>
            <a:endParaRPr lang="en-US" b="0" i="1" dirty="0" smtClean="0"/>
          </a:p>
          <a:p>
            <a:endParaRPr lang="en-US" b="0" dirty="0" smtClean="0"/>
          </a:p>
          <a:p>
            <a:r>
              <a:rPr lang="en-US" b="0" dirty="0" smtClean="0"/>
              <a:t>On</a:t>
            </a:r>
            <a:r>
              <a:rPr lang="en-US" b="0" baseline="0" dirty="0" smtClean="0"/>
              <a:t> this screen, you can select a final status summary for one or more children by selecting </a:t>
            </a:r>
            <a:r>
              <a:rPr lang="en-US" b="1" baseline="0" dirty="0" smtClean="0"/>
              <a:t>By Child </a:t>
            </a:r>
            <a:r>
              <a:rPr lang="en-US" b="0" baseline="0" dirty="0" smtClean="0"/>
              <a:t>or </a:t>
            </a:r>
            <a:r>
              <a:rPr lang="en-US" b="1" baseline="0" dirty="0" smtClean="0"/>
              <a:t>By Class</a:t>
            </a:r>
            <a:r>
              <a:rPr lang="en-US" b="0" baseline="0" dirty="0" smtClean="0"/>
              <a:t>, respectively. This screen shows the entire class.</a:t>
            </a:r>
          </a:p>
          <a:p>
            <a:endParaRPr lang="en-US" b="0" baseline="0" dirty="0" smtClean="0"/>
          </a:p>
          <a:p>
            <a:r>
              <a:rPr lang="en-US" b="0" baseline="0" dirty="0" smtClean="0"/>
              <a:t>This is the progression view, which is shown by default. If you prefer, you can click </a:t>
            </a:r>
            <a:r>
              <a:rPr lang="en-US" b="1" baseline="0" dirty="0" smtClean="0"/>
              <a:t>Skill View </a:t>
            </a:r>
            <a:r>
              <a:rPr lang="en-US" b="0" baseline="0" dirty="0" smtClean="0"/>
              <a:t>to focus on a single skill.</a:t>
            </a:r>
          </a:p>
          <a:p>
            <a:endParaRPr lang="en-US" b="0" baseline="0" dirty="0" smtClean="0"/>
          </a:p>
          <a:p>
            <a:pPr defTabSz="465887">
              <a:defRPr/>
            </a:pPr>
            <a:r>
              <a:rPr lang="en-US" dirty="0"/>
              <a:t>Again, moving from left to right along the progression, each skill is presented in order of sophistication.</a:t>
            </a:r>
            <a:r>
              <a:rPr lang="en-US" dirty="0" smtClean="0">
                <a:effectLst/>
              </a:rPr>
              <a:t> </a:t>
            </a:r>
            <a:endParaRPr lang="en-US" b="0" dirty="0" smtClean="0"/>
          </a:p>
          <a:p>
            <a:endParaRPr lang="en-US" b="0" baseline="0" dirty="0" smtClean="0"/>
          </a:p>
          <a:p>
            <a:pPr defTabSz="465887">
              <a:defRPr/>
            </a:pPr>
            <a:r>
              <a:rPr lang="en-US" dirty="0"/>
              <a:t>Beneath the progression, you will see the children’s names down the left side and radio buttons corresponding to each learning status. </a:t>
            </a:r>
          </a:p>
          <a:p>
            <a:pPr defTabSz="465887">
              <a:defRPr/>
            </a:pPr>
            <a:endParaRPr lang="en-US" dirty="0"/>
          </a:p>
          <a:p>
            <a:r>
              <a:rPr lang="en-US" dirty="0"/>
              <a:t>If you previously entered a status summary for any child on this progression, you will see a </a:t>
            </a:r>
            <a:r>
              <a:rPr lang="en-US" b="1" dirty="0"/>
              <a:t>green checkmark</a:t>
            </a:r>
            <a:r>
              <a:rPr lang="en-US" dirty="0"/>
              <a:t> indicating your selection. Click </a:t>
            </a:r>
            <a:r>
              <a:rPr lang="en-US" b="1" dirty="0"/>
              <a:t>Previous Status Summary </a:t>
            </a:r>
            <a:r>
              <a:rPr lang="en-US" dirty="0"/>
              <a:t>in the left-hand navigation to view that information.</a:t>
            </a:r>
          </a:p>
          <a:p>
            <a:r>
              <a:rPr lang="en-US" dirty="0"/>
              <a:t> </a:t>
            </a:r>
          </a:p>
          <a:p>
            <a:r>
              <a:rPr lang="en-US" dirty="0"/>
              <a:t>A </a:t>
            </a:r>
            <a:r>
              <a:rPr lang="en-US" b="1" dirty="0"/>
              <a:t>folder icon</a:t>
            </a:r>
            <a:r>
              <a:rPr lang="en-US" dirty="0"/>
              <a:t> indicates the presence of an evidence item. Click </a:t>
            </a:r>
            <a:r>
              <a:rPr lang="en-US" b="1" dirty="0"/>
              <a:t>Display Evidence </a:t>
            </a:r>
            <a:r>
              <a:rPr lang="en-US" dirty="0"/>
              <a:t>in the left-hand navigation to show these items in greater detail. </a:t>
            </a:r>
          </a:p>
          <a:p>
            <a:endParaRPr lang="en-US" dirty="0"/>
          </a:p>
          <a:p>
            <a:pPr defTabSz="465887">
              <a:defRPr/>
            </a:pPr>
            <a:r>
              <a:rPr lang="en-US" dirty="0"/>
              <a:t>You can also click </a:t>
            </a:r>
            <a:r>
              <a:rPr lang="en-US" b="1" dirty="0"/>
              <a:t>Show Performance Descriptors</a:t>
            </a:r>
            <a:r>
              <a:rPr lang="en-US" dirty="0"/>
              <a:t> to view the performance descriptors for the skills in this progression.</a:t>
            </a:r>
          </a:p>
        </p:txBody>
      </p:sp>
      <p:sp>
        <p:nvSpPr>
          <p:cNvPr id="4" name="Slide Number Placeholder 3"/>
          <p:cNvSpPr>
            <a:spLocks noGrp="1"/>
          </p:cNvSpPr>
          <p:nvPr>
            <p:ph type="sldNum" sz="quarter" idx="10"/>
          </p:nvPr>
        </p:nvSpPr>
        <p:spPr/>
        <p:txBody>
          <a:bodyPr/>
          <a:lstStyle/>
          <a:p>
            <a:fld id="{75859AA0-DBC4-B24A-9309-6238C79862A5}" type="slidenum">
              <a:rPr lang="en-US" smtClean="0">
                <a:solidFill>
                  <a:prstClr val="black"/>
                </a:solidFill>
              </a:rPr>
              <a:pPr/>
              <a:t>32</a:t>
            </a:fld>
            <a:endParaRPr lang="en-US">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DRAFT NC K3FAP Mockups</a:t>
            </a:r>
            <a:endParaRPr lang="en-US">
              <a:solidFill>
                <a:prstClr val="black"/>
              </a:solidFill>
            </a:endParaRPr>
          </a:p>
        </p:txBody>
      </p:sp>
    </p:spTree>
    <p:extLst>
      <p:ext uri="{BB962C8B-B14F-4D97-AF65-F5344CB8AC3E}">
        <p14:creationId xmlns:p14="http://schemas.microsoft.com/office/powerpoint/2010/main" val="10476117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Status Summary, </a:t>
            </a:r>
            <a:r>
              <a:rPr lang="en-US" b="1" i="1" dirty="0" smtClean="0"/>
              <a:t>continued</a:t>
            </a:r>
            <a:endParaRPr lang="en-US" b="0" i="1" dirty="0" smtClean="0"/>
          </a:p>
          <a:p>
            <a:endParaRPr lang="en-US" b="0" dirty="0" smtClean="0"/>
          </a:p>
          <a:p>
            <a:r>
              <a:rPr lang="en-US" dirty="0"/>
              <a:t>When you are ready to enter </a:t>
            </a:r>
            <a:r>
              <a:rPr lang="en-US"/>
              <a:t>a final status </a:t>
            </a:r>
            <a:r>
              <a:rPr lang="en-US" dirty="0"/>
              <a:t>summary for a child, click the radio button beneath the appropriate level. Repeat this process for the other children on the list beneath the progression. </a:t>
            </a:r>
          </a:p>
          <a:p>
            <a:r>
              <a:rPr lang="en-US" dirty="0"/>
              <a:t> </a:t>
            </a:r>
          </a:p>
          <a:p>
            <a:r>
              <a:rPr lang="en-US" dirty="0"/>
              <a:t>Once you have chosen the appropriate status summary for each child, click </a:t>
            </a:r>
            <a:r>
              <a:rPr lang="en-US" b="1" dirty="0"/>
              <a:t>Save &amp; Close</a:t>
            </a:r>
            <a:r>
              <a:rPr lang="en-US" dirty="0"/>
              <a:t> to save your data.</a:t>
            </a:r>
          </a:p>
          <a:p>
            <a:r>
              <a:rPr lang="en-US" dirty="0"/>
              <a:t> </a:t>
            </a:r>
          </a:p>
          <a:p>
            <a:r>
              <a:rPr lang="en-US" dirty="0"/>
              <a:t>You can use the </a:t>
            </a:r>
            <a:r>
              <a:rPr lang="en-US" b="1" dirty="0"/>
              <a:t>forward</a:t>
            </a:r>
            <a:r>
              <a:rPr lang="en-US" dirty="0"/>
              <a:t> and </a:t>
            </a:r>
            <a:r>
              <a:rPr lang="en-US" b="1" dirty="0"/>
              <a:t>backward</a:t>
            </a:r>
            <a:r>
              <a:rPr lang="en-US" dirty="0"/>
              <a:t> </a:t>
            </a:r>
            <a:r>
              <a:rPr lang="en-US" b="1" dirty="0"/>
              <a:t>arrows</a:t>
            </a:r>
            <a:r>
              <a:rPr lang="en-US" dirty="0"/>
              <a:t> to move to other construct progressions in the same domain.</a:t>
            </a:r>
            <a:r>
              <a:rPr lang="en-US" dirty="0" smtClean="0">
                <a:effectLst/>
              </a:rPr>
              <a:t> </a:t>
            </a:r>
            <a:endParaRPr lang="en-US" b="0" baseline="0" dirty="0" smtClean="0"/>
          </a:p>
          <a:p>
            <a:endParaRPr lang="en-US" b="0" baseline="0" dirty="0" smtClean="0"/>
          </a:p>
        </p:txBody>
      </p:sp>
      <p:sp>
        <p:nvSpPr>
          <p:cNvPr id="4" name="Slide Number Placeholder 3"/>
          <p:cNvSpPr>
            <a:spLocks noGrp="1"/>
          </p:cNvSpPr>
          <p:nvPr>
            <p:ph type="sldNum" sz="quarter" idx="10"/>
          </p:nvPr>
        </p:nvSpPr>
        <p:spPr/>
        <p:txBody>
          <a:bodyPr/>
          <a:lstStyle/>
          <a:p>
            <a:fld id="{75859AA0-DBC4-B24A-9309-6238C79862A5}" type="slidenum">
              <a:rPr lang="en-US" smtClean="0">
                <a:solidFill>
                  <a:prstClr val="black"/>
                </a:solidFill>
              </a:rPr>
              <a:pPr/>
              <a:t>33</a:t>
            </a:fld>
            <a:endParaRPr lang="en-US">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DRAFT NC K3FAP Mockups</a:t>
            </a:r>
            <a:endParaRPr lang="en-US">
              <a:solidFill>
                <a:prstClr val="black"/>
              </a:solidFill>
            </a:endParaRPr>
          </a:p>
        </p:txBody>
      </p:sp>
    </p:spTree>
    <p:extLst>
      <p:ext uri="{BB962C8B-B14F-4D97-AF65-F5344CB8AC3E}">
        <p14:creationId xmlns:p14="http://schemas.microsoft.com/office/powerpoint/2010/main" val="10476117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Reports &gt; Class Profile</a:t>
            </a:r>
            <a:endParaRPr lang="en-US" b="0" dirty="0" smtClean="0"/>
          </a:p>
          <a:p>
            <a:pPr defTabSz="465887">
              <a:defRPr/>
            </a:pPr>
            <a:endParaRPr lang="en-US" dirty="0"/>
          </a:p>
          <a:p>
            <a:pPr defTabSz="465887">
              <a:defRPr/>
            </a:pPr>
            <a:r>
              <a:rPr lang="en-US" dirty="0"/>
              <a:t>Now we’ll take a quick look at the different reports that you can generate within the platform and what they show. You can access all the reports from the </a:t>
            </a:r>
            <a:r>
              <a:rPr lang="en-US" b="1" dirty="0"/>
              <a:t>REPORTS</a:t>
            </a:r>
            <a:r>
              <a:rPr lang="en-US" dirty="0"/>
              <a:t> tab.</a:t>
            </a:r>
          </a:p>
          <a:p>
            <a:r>
              <a:rPr lang="en-US" dirty="0"/>
              <a:t> </a:t>
            </a:r>
          </a:p>
          <a:p>
            <a:r>
              <a:rPr lang="en-US" b="0" baseline="0" dirty="0" smtClean="0"/>
              <a:t>This screen shows the </a:t>
            </a:r>
            <a:r>
              <a:rPr lang="en-US" b="1" baseline="0" dirty="0" smtClean="0"/>
              <a:t>Class Profile </a:t>
            </a:r>
            <a:r>
              <a:rPr lang="en-US" b="0" baseline="0" dirty="0" smtClean="0"/>
              <a:t>report, which</a:t>
            </a:r>
            <a:r>
              <a:rPr lang="en-US" dirty="0"/>
              <a:t> shows status summaries for students in one or more classes with regard to selected constructs during a particular status summary period.  </a:t>
            </a:r>
          </a:p>
          <a:p>
            <a:endParaRPr lang="en-US" dirty="0"/>
          </a:p>
          <a:p>
            <a:r>
              <a:rPr lang="en-US" dirty="0"/>
              <a:t>Another useful report on this tab is the </a:t>
            </a:r>
            <a:r>
              <a:rPr lang="en-US" b="1" dirty="0"/>
              <a:t>Individual Child</a:t>
            </a:r>
            <a:r>
              <a:rPr lang="en-US" dirty="0"/>
              <a:t> report. This report enables you to see the learning status of one or more children during a given period.</a:t>
            </a:r>
          </a:p>
        </p:txBody>
      </p:sp>
      <p:sp>
        <p:nvSpPr>
          <p:cNvPr id="4" name="Slide Number Placeholder 3"/>
          <p:cNvSpPr>
            <a:spLocks noGrp="1"/>
          </p:cNvSpPr>
          <p:nvPr>
            <p:ph type="sldNum" sz="quarter" idx="10"/>
          </p:nvPr>
        </p:nvSpPr>
        <p:spPr/>
        <p:txBody>
          <a:bodyPr/>
          <a:lstStyle/>
          <a:p>
            <a:fld id="{75859AA0-DBC4-B24A-9309-6238C79862A5}" type="slidenum">
              <a:rPr lang="en-US" smtClean="0">
                <a:solidFill>
                  <a:prstClr val="black"/>
                </a:solidFill>
              </a:rPr>
              <a:pPr/>
              <a:t>34</a:t>
            </a:fld>
            <a:endParaRPr lang="en-US">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DRAFT NC K3FAP Mockups</a:t>
            </a:r>
            <a:endParaRPr lang="en-US">
              <a:solidFill>
                <a:prstClr val="black"/>
              </a:solidFill>
            </a:endParaRPr>
          </a:p>
        </p:txBody>
      </p:sp>
    </p:spTree>
    <p:extLst>
      <p:ext uri="{BB962C8B-B14F-4D97-AF65-F5344CB8AC3E}">
        <p14:creationId xmlns:p14="http://schemas.microsoft.com/office/powerpoint/2010/main" val="25764950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Reports &gt; Individual Child</a:t>
            </a:r>
            <a:endParaRPr lang="en-US" b="0" dirty="0" smtClean="0"/>
          </a:p>
          <a:p>
            <a:endParaRPr lang="en-US" dirty="0"/>
          </a:p>
          <a:p>
            <a:r>
              <a:rPr lang="en-US" dirty="0"/>
              <a:t>Another useful report under the </a:t>
            </a:r>
            <a:r>
              <a:rPr lang="en-US" b="1" dirty="0"/>
              <a:t>Reports</a:t>
            </a:r>
            <a:r>
              <a:rPr lang="en-US" dirty="0"/>
              <a:t> tab is the </a:t>
            </a:r>
            <a:r>
              <a:rPr lang="en-US" b="1" dirty="0"/>
              <a:t>Individual Child</a:t>
            </a:r>
            <a:r>
              <a:rPr lang="en-US" dirty="0"/>
              <a:t> report. This report enables you to see the learning status of one or more children during a given period.</a:t>
            </a:r>
          </a:p>
        </p:txBody>
      </p:sp>
      <p:sp>
        <p:nvSpPr>
          <p:cNvPr id="4" name="Slide Number Placeholder 3"/>
          <p:cNvSpPr>
            <a:spLocks noGrp="1"/>
          </p:cNvSpPr>
          <p:nvPr>
            <p:ph type="sldNum" sz="quarter" idx="10"/>
          </p:nvPr>
        </p:nvSpPr>
        <p:spPr/>
        <p:txBody>
          <a:bodyPr/>
          <a:lstStyle/>
          <a:p>
            <a:fld id="{75859AA0-DBC4-B24A-9309-6238C79862A5}" type="slidenum">
              <a:rPr lang="en-US" smtClean="0">
                <a:solidFill>
                  <a:prstClr val="black"/>
                </a:solidFill>
              </a:rPr>
              <a:pPr/>
              <a:t>35</a:t>
            </a:fld>
            <a:endParaRPr lang="en-US">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DRAFT NC K3FAP Mockups</a:t>
            </a:r>
            <a:endParaRPr lang="en-US">
              <a:solidFill>
                <a:prstClr val="black"/>
              </a:solidFill>
            </a:endParaRPr>
          </a:p>
        </p:txBody>
      </p:sp>
    </p:spTree>
    <p:extLst>
      <p:ext uri="{BB962C8B-B14F-4D97-AF65-F5344CB8AC3E}">
        <p14:creationId xmlns:p14="http://schemas.microsoft.com/office/powerpoint/2010/main" val="25764950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628F3A-8070-4DAF-96AB-A05FAB86D35E}" type="slidenum">
              <a:rPr lang="en-US" smtClean="0"/>
              <a:t>36</a:t>
            </a:fld>
            <a:endParaRPr lang="en-US"/>
          </a:p>
        </p:txBody>
      </p:sp>
    </p:spTree>
    <p:extLst>
      <p:ext uri="{BB962C8B-B14F-4D97-AF65-F5344CB8AC3E}">
        <p14:creationId xmlns:p14="http://schemas.microsoft.com/office/powerpoint/2010/main" val="22934705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628F3A-8070-4DAF-96AB-A05FAB86D35E}" type="slidenum">
              <a:rPr lang="en-US" smtClean="0"/>
              <a:t>37</a:t>
            </a:fld>
            <a:endParaRPr lang="en-US"/>
          </a:p>
        </p:txBody>
      </p:sp>
    </p:spTree>
    <p:extLst>
      <p:ext uri="{BB962C8B-B14F-4D97-AF65-F5344CB8AC3E}">
        <p14:creationId xmlns:p14="http://schemas.microsoft.com/office/powerpoint/2010/main" val="17544509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628F3A-8070-4DAF-96AB-A05FAB86D35E}" type="slidenum">
              <a:rPr lang="en-US" smtClean="0"/>
              <a:t>38</a:t>
            </a:fld>
            <a:endParaRPr lang="en-US"/>
          </a:p>
        </p:txBody>
      </p:sp>
    </p:spTree>
    <p:extLst>
      <p:ext uri="{BB962C8B-B14F-4D97-AF65-F5344CB8AC3E}">
        <p14:creationId xmlns:p14="http://schemas.microsoft.com/office/powerpoint/2010/main" val="39375241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628F3A-8070-4DAF-96AB-A05FAB86D35E}" type="slidenum">
              <a:rPr lang="en-US" smtClean="0"/>
              <a:t>39</a:t>
            </a:fld>
            <a:endParaRPr lang="en-US"/>
          </a:p>
        </p:txBody>
      </p:sp>
    </p:spTree>
    <p:extLst>
      <p:ext uri="{BB962C8B-B14F-4D97-AF65-F5344CB8AC3E}">
        <p14:creationId xmlns:p14="http://schemas.microsoft.com/office/powerpoint/2010/main" val="490091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628F3A-8070-4DAF-96AB-A05FAB86D35E}" type="slidenum">
              <a:rPr lang="en-US" smtClean="0"/>
              <a:t>4</a:t>
            </a:fld>
            <a:endParaRPr lang="en-US"/>
          </a:p>
        </p:txBody>
      </p:sp>
    </p:spTree>
    <p:extLst>
      <p:ext uri="{BB962C8B-B14F-4D97-AF65-F5344CB8AC3E}">
        <p14:creationId xmlns:p14="http://schemas.microsoft.com/office/powerpoint/2010/main" val="1260210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628F3A-8070-4DAF-96AB-A05FAB86D35E}" type="slidenum">
              <a:rPr lang="en-US" smtClean="0"/>
              <a:t>40</a:t>
            </a:fld>
            <a:endParaRPr lang="en-US"/>
          </a:p>
        </p:txBody>
      </p:sp>
    </p:spTree>
    <p:extLst>
      <p:ext uri="{BB962C8B-B14F-4D97-AF65-F5344CB8AC3E}">
        <p14:creationId xmlns:p14="http://schemas.microsoft.com/office/powerpoint/2010/main" val="3379913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The K-3 Formative Assessment Process focuses on the whole child.  This means that it includes attention to areas beyond those typically assessed (e.g., mathematics and literacy). We know that each area of development impacts other developmental areas.</a:t>
            </a:r>
            <a:r>
              <a:rPr lang="en-US" b="0" dirty="0" smtClean="0">
                <a:effectLst/>
              </a:rPr>
              <a:t> For example,</a:t>
            </a:r>
            <a:r>
              <a:rPr lang="en-US" b="0" baseline="0" dirty="0" smtClean="0">
                <a:effectLst/>
              </a:rPr>
              <a:t> if a child does not feel well, he or she may not approach a new task with vigor and interest or remember the two-step directions that were given.  Therefore, when we think about and plan for children’s learning and development, we need to consider the whole child.</a:t>
            </a:r>
            <a:endParaRPr lang="en-US" b="0" dirty="0"/>
          </a:p>
        </p:txBody>
      </p:sp>
      <p:sp>
        <p:nvSpPr>
          <p:cNvPr id="4" name="Slide Number Placeholder 3"/>
          <p:cNvSpPr>
            <a:spLocks noGrp="1"/>
          </p:cNvSpPr>
          <p:nvPr>
            <p:ph type="sldNum" sz="quarter" idx="10"/>
          </p:nvPr>
        </p:nvSpPr>
        <p:spPr/>
        <p:txBody>
          <a:bodyPr/>
          <a:lstStyle/>
          <a:p>
            <a:fld id="{D7628F3A-8070-4DAF-96AB-A05FAB86D35E}" type="slidenum">
              <a:rPr lang="en-US" smtClean="0"/>
              <a:t>5</a:t>
            </a:fld>
            <a:endParaRPr lang="en-US" dirty="0"/>
          </a:p>
        </p:txBody>
      </p:sp>
    </p:spTree>
    <p:extLst>
      <p:ext uri="{BB962C8B-B14F-4D97-AF65-F5344CB8AC3E}">
        <p14:creationId xmlns:p14="http://schemas.microsoft.com/office/powerpoint/2010/main" val="802300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defRPr/>
            </a:pPr>
            <a:r>
              <a:rPr lang="en-US" dirty="0" smtClean="0"/>
              <a:t>The </a:t>
            </a:r>
            <a:r>
              <a:rPr lang="en-US" i="1" dirty="0" smtClean="0"/>
              <a:t>K-3 Formative Assessment Process </a:t>
            </a:r>
            <a:r>
              <a:rPr lang="en-US" dirty="0" smtClean="0"/>
              <a:t>was developed in accordance to the definition of</a:t>
            </a:r>
            <a:r>
              <a:rPr lang="en-US" baseline="0" dirty="0" smtClean="0"/>
              <a:t> formative assessment, as adopted by NCDPI: </a:t>
            </a:r>
            <a:r>
              <a:rPr lang="en-US" sz="2600" i="1" dirty="0">
                <a:solidFill>
                  <a:prstClr val="black"/>
                </a:solidFill>
              </a:rPr>
              <a:t>Formative Assessment is a </a:t>
            </a:r>
            <a:r>
              <a:rPr lang="en-US" sz="2600" b="1" i="1" dirty="0">
                <a:solidFill>
                  <a:prstClr val="black"/>
                </a:solidFill>
              </a:rPr>
              <a:t>process </a:t>
            </a:r>
            <a:r>
              <a:rPr lang="en-US" sz="2600" i="1" dirty="0">
                <a:solidFill>
                  <a:prstClr val="black"/>
                </a:solidFill>
              </a:rPr>
              <a:t>used by teachers and students </a:t>
            </a:r>
            <a:r>
              <a:rPr lang="en-US" sz="2600" b="1" i="1" dirty="0">
                <a:solidFill>
                  <a:prstClr val="black"/>
                </a:solidFill>
              </a:rPr>
              <a:t>during instruction</a:t>
            </a:r>
            <a:r>
              <a:rPr lang="en-US" sz="2600" i="1" dirty="0">
                <a:solidFill>
                  <a:prstClr val="black"/>
                </a:solidFill>
              </a:rPr>
              <a:t> that provides feedback to </a:t>
            </a:r>
            <a:r>
              <a:rPr lang="en-US" sz="2600" b="1" i="1" dirty="0">
                <a:solidFill>
                  <a:prstClr val="black"/>
                </a:solidFill>
              </a:rPr>
              <a:t>adjust ongoing teaching and learning </a:t>
            </a:r>
            <a:r>
              <a:rPr lang="en-US" sz="2600" i="1" dirty="0">
                <a:solidFill>
                  <a:prstClr val="black"/>
                </a:solidFill>
              </a:rPr>
              <a:t>to help students improve their achievement of intended instructional outcomes.  AERA/APA/NCME, 2014; </a:t>
            </a:r>
            <a:r>
              <a:rPr lang="en-US" sz="2400" dirty="0">
                <a:solidFill>
                  <a:prstClr val="black"/>
                </a:solidFill>
              </a:rPr>
              <a:t>CCSSO, 2006</a:t>
            </a:r>
          </a:p>
          <a:p>
            <a:pPr fontAlgn="auto">
              <a:defRPr/>
            </a:pPr>
            <a:endParaRPr lang="en-US" sz="2400" dirty="0">
              <a:solidFill>
                <a:prstClr val="black"/>
              </a:solidFill>
            </a:endParaRPr>
          </a:p>
          <a:p>
            <a:pPr fontAlgn="auto">
              <a:defRPr/>
            </a:pPr>
            <a:r>
              <a:rPr lang="en-US" sz="2400" dirty="0">
                <a:solidFill>
                  <a:prstClr val="black"/>
                </a:solidFill>
              </a:rPr>
              <a:t>This process is intended to be a part of instruction and not something that takes time away from instruction.</a:t>
            </a:r>
          </a:p>
        </p:txBody>
      </p:sp>
      <p:sp>
        <p:nvSpPr>
          <p:cNvPr id="4" name="Slide Number Placeholder 3"/>
          <p:cNvSpPr>
            <a:spLocks noGrp="1"/>
          </p:cNvSpPr>
          <p:nvPr>
            <p:ph type="sldNum" sz="quarter" idx="10"/>
          </p:nvPr>
        </p:nvSpPr>
        <p:spPr/>
        <p:txBody>
          <a:bodyPr/>
          <a:lstStyle/>
          <a:p>
            <a:fld id="{D7628F3A-8070-4DAF-96AB-A05FAB86D35E}" type="slidenum">
              <a:rPr lang="en-US" smtClean="0"/>
              <a:t>6</a:t>
            </a:fld>
            <a:endParaRPr lang="en-US" dirty="0"/>
          </a:p>
        </p:txBody>
      </p:sp>
    </p:spTree>
    <p:extLst>
      <p:ext uri="{BB962C8B-B14F-4D97-AF65-F5344CB8AC3E}">
        <p14:creationId xmlns:p14="http://schemas.microsoft.com/office/powerpoint/2010/main" val="1036843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Throughout the day, the teacher facilitates learning experiences.  While children are working on assigned activities</a:t>
            </a:r>
            <a:r>
              <a:rPr lang="en-US" baseline="0" dirty="0" smtClean="0"/>
              <a:t> by the teacher and self-selected activities chosen by the students, the teacher is able to learn about the students by what they make, do, say or write.  Therefore, teachers learn about their students by observing, asking probing questions, listening to what children are saying, and examining student work.  This occurs as the teacher is teaching and the student is learning.  </a:t>
            </a:r>
            <a:endParaRPr lang="en-US" dirty="0"/>
          </a:p>
        </p:txBody>
      </p:sp>
      <p:sp>
        <p:nvSpPr>
          <p:cNvPr id="4" name="Slide Number Placeholder 3"/>
          <p:cNvSpPr>
            <a:spLocks noGrp="1"/>
          </p:cNvSpPr>
          <p:nvPr>
            <p:ph type="sldNum" sz="quarter" idx="10"/>
          </p:nvPr>
        </p:nvSpPr>
        <p:spPr/>
        <p:txBody>
          <a:bodyPr/>
          <a:lstStyle/>
          <a:p>
            <a:fld id="{D7628F3A-8070-4DAF-96AB-A05FAB86D35E}" type="slidenum">
              <a:rPr lang="en-US" smtClean="0"/>
              <a:t>7</a:t>
            </a:fld>
            <a:endParaRPr lang="en-US" dirty="0"/>
          </a:p>
        </p:txBody>
      </p:sp>
    </p:spTree>
    <p:extLst>
      <p:ext uri="{BB962C8B-B14F-4D97-AF65-F5344CB8AC3E}">
        <p14:creationId xmlns:p14="http://schemas.microsoft.com/office/powerpoint/2010/main" val="589939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a:t>
            </a:r>
            <a:r>
              <a:rPr lang="en-US" baseline="0" dirty="0" smtClean="0"/>
              <a:t> a classroom schedule allows for a variety of groupings (whole, small, centers, stations, individual), the teacher is able to learn about the students in a variety of contexts.  In addition, the students are able to learn, practice, and further develop skills and understandings in a variety of settings.</a:t>
            </a:r>
            <a:endParaRPr lang="en-US" dirty="0"/>
          </a:p>
        </p:txBody>
      </p:sp>
      <p:sp>
        <p:nvSpPr>
          <p:cNvPr id="4" name="Slide Number Placeholder 3"/>
          <p:cNvSpPr>
            <a:spLocks noGrp="1"/>
          </p:cNvSpPr>
          <p:nvPr>
            <p:ph type="sldNum" sz="quarter" idx="10"/>
          </p:nvPr>
        </p:nvSpPr>
        <p:spPr/>
        <p:txBody>
          <a:bodyPr/>
          <a:lstStyle/>
          <a:p>
            <a:fld id="{D7628F3A-8070-4DAF-96AB-A05FAB86D35E}" type="slidenum">
              <a:rPr lang="en-US" smtClean="0"/>
              <a:t>8</a:t>
            </a:fld>
            <a:endParaRPr lang="en-US" dirty="0"/>
          </a:p>
        </p:txBody>
      </p:sp>
    </p:spTree>
    <p:extLst>
      <p:ext uri="{BB962C8B-B14F-4D97-AF65-F5344CB8AC3E}">
        <p14:creationId xmlns:p14="http://schemas.microsoft.com/office/powerpoint/2010/main" val="2013857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0" dirty="0" smtClean="0"/>
              <a:t>Multiple strategies can</a:t>
            </a:r>
            <a:r>
              <a:rPr lang="en-US" b="0" baseline="0" dirty="0" smtClean="0"/>
              <a:t> be used to capture student understanding- both those we are already using and new methods.  Using the electronic platform, these data are captured quickly, compiled for easy referral, and used to document learning and plan instruction.  </a:t>
            </a:r>
            <a:endParaRPr lang="en-US" b="0" dirty="0"/>
          </a:p>
        </p:txBody>
      </p:sp>
      <p:sp>
        <p:nvSpPr>
          <p:cNvPr id="4" name="Slide Number Placeholder 3"/>
          <p:cNvSpPr>
            <a:spLocks noGrp="1"/>
          </p:cNvSpPr>
          <p:nvPr>
            <p:ph type="sldNum" sz="quarter" idx="10"/>
          </p:nvPr>
        </p:nvSpPr>
        <p:spPr/>
        <p:txBody>
          <a:bodyPr/>
          <a:lstStyle/>
          <a:p>
            <a:fld id="{D7628F3A-8070-4DAF-96AB-A05FAB86D35E}" type="slidenum">
              <a:rPr lang="en-US" smtClean="0"/>
              <a:t>9</a:t>
            </a:fld>
            <a:endParaRPr lang="en-US" dirty="0"/>
          </a:p>
        </p:txBody>
      </p:sp>
    </p:spTree>
    <p:extLst>
      <p:ext uri="{BB962C8B-B14F-4D97-AF65-F5344CB8AC3E}">
        <p14:creationId xmlns:p14="http://schemas.microsoft.com/office/powerpoint/2010/main" val="1204135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6.jpe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s-E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s-E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0B56B40-10D1-4747-AA86-1839695772B8}"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32480303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s-E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s-E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A3C8650-00DD-4E91-8A94-F9246EDC2403}"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2419681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s-E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s-E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EDD87F4B-F5B2-4A8F-9087-C25FF9E734B6}"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1089919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3554C"/>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63554C"/>
                </a:solidFill>
              </a:defRPr>
            </a:lvl1pPr>
            <a:lvl2pPr>
              <a:defRPr>
                <a:solidFill>
                  <a:srgbClr val="63554C"/>
                </a:solidFill>
              </a:defRPr>
            </a:lvl2pPr>
            <a:lvl3pPr>
              <a:defRPr>
                <a:solidFill>
                  <a:srgbClr val="63554C"/>
                </a:solidFill>
              </a:defRPr>
            </a:lvl3pPr>
            <a:lvl4pPr>
              <a:defRPr>
                <a:solidFill>
                  <a:srgbClr val="63554C"/>
                </a:solidFill>
              </a:defRPr>
            </a:lvl4pPr>
            <a:lvl5pPr>
              <a:defRPr>
                <a:solidFill>
                  <a:srgbClr val="6355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079753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3554C"/>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63554C"/>
                </a:solidFill>
              </a:defRPr>
            </a:lvl1pPr>
            <a:lvl2pPr>
              <a:defRPr>
                <a:solidFill>
                  <a:srgbClr val="63554C"/>
                </a:solidFill>
              </a:defRPr>
            </a:lvl2pPr>
            <a:lvl3pPr>
              <a:defRPr>
                <a:solidFill>
                  <a:srgbClr val="63554C"/>
                </a:solidFill>
              </a:defRPr>
            </a:lvl3pPr>
            <a:lvl4pPr>
              <a:defRPr>
                <a:solidFill>
                  <a:srgbClr val="63554C"/>
                </a:solidFill>
              </a:defRPr>
            </a:lvl4pPr>
            <a:lvl5pPr>
              <a:defRPr>
                <a:solidFill>
                  <a:srgbClr val="6355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516557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3554C"/>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63554C"/>
                </a:solidFill>
              </a:defRPr>
            </a:lvl1pPr>
            <a:lvl2pPr>
              <a:defRPr>
                <a:solidFill>
                  <a:srgbClr val="63554C"/>
                </a:solidFill>
              </a:defRPr>
            </a:lvl2pPr>
            <a:lvl3pPr>
              <a:defRPr>
                <a:solidFill>
                  <a:srgbClr val="63554C"/>
                </a:solidFill>
              </a:defRPr>
            </a:lvl3pPr>
            <a:lvl4pPr>
              <a:defRPr>
                <a:solidFill>
                  <a:srgbClr val="63554C"/>
                </a:solidFill>
              </a:defRPr>
            </a:lvl4pPr>
            <a:lvl5pPr>
              <a:defRPr>
                <a:solidFill>
                  <a:srgbClr val="6355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191518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3554C"/>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63554C"/>
                </a:solidFill>
              </a:defRPr>
            </a:lvl1pPr>
            <a:lvl2pPr>
              <a:defRPr>
                <a:solidFill>
                  <a:srgbClr val="63554C"/>
                </a:solidFill>
              </a:defRPr>
            </a:lvl2pPr>
            <a:lvl3pPr>
              <a:defRPr>
                <a:solidFill>
                  <a:srgbClr val="63554C"/>
                </a:solidFill>
              </a:defRPr>
            </a:lvl3pPr>
            <a:lvl4pPr>
              <a:defRPr>
                <a:solidFill>
                  <a:srgbClr val="63554C"/>
                </a:solidFill>
              </a:defRPr>
            </a:lvl4pPr>
            <a:lvl5pPr>
              <a:defRPr>
                <a:solidFill>
                  <a:srgbClr val="6355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458226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rgbClr val="FFFFFF"/>
        </a:solidFill>
        <a:effectLst/>
      </p:bgPr>
    </p:bg>
    <p:spTree>
      <p:nvGrpSpPr>
        <p:cNvPr id="1" name=""/>
        <p:cNvGrpSpPr/>
        <p:nvPr/>
      </p:nvGrpSpPr>
      <p:grpSpPr>
        <a:xfrm>
          <a:off x="0" y="0"/>
          <a:ext cx="0" cy="0"/>
          <a:chOff x="0" y="0"/>
          <a:chExt cx="0" cy="0"/>
        </a:xfrm>
      </p:grpSpPr>
      <p:pic>
        <p:nvPicPr>
          <p:cNvPr id="4" name="Picture 7" descr="READYppt_title_2.jpg"/>
          <p:cNvPicPr>
            <a:picLocks noChangeAspect="1"/>
          </p:cNvPicPr>
          <p:nvPr userDrawn="1"/>
        </p:nvPicPr>
        <p:blipFill>
          <a:blip r:embed="rId2">
            <a:extLst>
              <a:ext uri="{28A0092B-C50C-407E-A947-70E740481C1C}">
                <a14:useLocalDpi xmlns:a14="http://schemas.microsoft.com/office/drawing/2010/main" val="0"/>
              </a:ext>
            </a:extLst>
          </a:blip>
          <a:srcRect r="75462" b="65926"/>
          <a:stretch>
            <a:fillRect/>
          </a:stretch>
        </p:blipFill>
        <p:spPr bwMode="auto">
          <a:xfrm>
            <a:off x="0" y="0"/>
            <a:ext cx="2243138"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0"/>
          <p:cNvGrpSpPr>
            <a:grpSpLocks/>
          </p:cNvGrpSpPr>
          <p:nvPr userDrawn="1"/>
        </p:nvGrpSpPr>
        <p:grpSpPr bwMode="auto">
          <a:xfrm>
            <a:off x="241300" y="6305550"/>
            <a:ext cx="6172200" cy="304800"/>
            <a:chOff x="241300" y="6305550"/>
            <a:chExt cx="6172200" cy="304800"/>
          </a:xfrm>
        </p:grpSpPr>
        <p:sp>
          <p:nvSpPr>
            <p:cNvPr id="7" name="Rectangle 9"/>
            <p:cNvSpPr>
              <a:spLocks noChangeArrowheads="1"/>
            </p:cNvSpPr>
            <p:nvPr userDrawn="1"/>
          </p:nvSpPr>
          <p:spPr bwMode="auto">
            <a:xfrm>
              <a:off x="241300" y="6305550"/>
              <a:ext cx="6172200" cy="304800"/>
            </a:xfrm>
            <a:prstGeom prst="rect">
              <a:avLst/>
            </a:prstGeom>
            <a:solidFill>
              <a:schemeClr val="accent1"/>
            </a:solidFill>
            <a:ln>
              <a:noFill/>
            </a:ln>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786281" eaLnBrk="0" fontAlgn="base" hangingPunct="0">
                <a:spcBef>
                  <a:spcPct val="0"/>
                </a:spcBef>
                <a:spcAft>
                  <a:spcPct val="0"/>
                </a:spcAft>
                <a:defRPr/>
              </a:pPr>
              <a:endParaRPr lang="en-US" altLang="en-US" smtClean="0">
                <a:solidFill>
                  <a:srgbClr val="000000"/>
                </a:solidFill>
              </a:endParaRPr>
            </a:p>
          </p:txBody>
        </p:sp>
        <p:pic>
          <p:nvPicPr>
            <p:cNvPr id="8" name="Picture 10" descr="logo_oel.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36550" y="6339416"/>
              <a:ext cx="5791200" cy="16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5" name="Rectangle 3"/>
          <p:cNvSpPr>
            <a:spLocks noGrp="1" noChangeArrowheads="1"/>
          </p:cNvSpPr>
          <p:nvPr>
            <p:ph type="ctrTitle"/>
          </p:nvPr>
        </p:nvSpPr>
        <p:spPr>
          <a:xfrm>
            <a:off x="2438400" y="2667000"/>
            <a:ext cx="5562600" cy="2667000"/>
          </a:xfrm>
        </p:spPr>
        <p:txBody>
          <a:bodyPr/>
          <a:lstStyle>
            <a:lvl1pPr algn="ctr">
              <a:defRPr sz="2000">
                <a:solidFill>
                  <a:srgbClr val="63554C"/>
                </a:solidFill>
              </a:defRPr>
            </a:lvl1pPr>
          </a:lstStyle>
          <a:p>
            <a:endParaRPr lang="en-US" dirty="0"/>
          </a:p>
        </p:txBody>
      </p:sp>
      <p:sp>
        <p:nvSpPr>
          <p:cNvPr id="6" name="Text Placeholder 5"/>
          <p:cNvSpPr>
            <a:spLocks noGrp="1"/>
          </p:cNvSpPr>
          <p:nvPr>
            <p:ph type="body" sz="quarter" idx="10"/>
          </p:nvPr>
        </p:nvSpPr>
        <p:spPr>
          <a:xfrm>
            <a:off x="2286000" y="838200"/>
            <a:ext cx="6400800" cy="1295400"/>
          </a:xfrm>
        </p:spPr>
        <p:txBody>
          <a:bodyPr/>
          <a:lstStyle>
            <a:lvl1pPr marL="0" indent="0">
              <a:buNone/>
              <a:defRPr sz="4400" b="1"/>
            </a:lvl1pPr>
          </a:lstStyle>
          <a:p>
            <a:pPr lvl="0"/>
            <a:r>
              <a:rPr lang="en-US" dirty="0" smtClean="0"/>
              <a:t>Click to edit Master text style</a:t>
            </a:r>
          </a:p>
        </p:txBody>
      </p:sp>
    </p:spTree>
    <p:extLst>
      <p:ext uri="{BB962C8B-B14F-4D97-AF65-F5344CB8AC3E}">
        <p14:creationId xmlns:p14="http://schemas.microsoft.com/office/powerpoint/2010/main" val="13777667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3554C"/>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63554C"/>
                </a:solidFill>
              </a:defRPr>
            </a:lvl1pPr>
            <a:lvl2pPr>
              <a:defRPr>
                <a:solidFill>
                  <a:srgbClr val="63554C"/>
                </a:solidFill>
              </a:defRPr>
            </a:lvl2pPr>
            <a:lvl3pPr>
              <a:defRPr>
                <a:solidFill>
                  <a:srgbClr val="63554C"/>
                </a:solidFill>
              </a:defRPr>
            </a:lvl3pPr>
            <a:lvl4pPr>
              <a:defRPr>
                <a:solidFill>
                  <a:srgbClr val="63554C"/>
                </a:solidFill>
              </a:defRPr>
            </a:lvl4pPr>
            <a:lvl5pPr>
              <a:defRPr>
                <a:solidFill>
                  <a:srgbClr val="6355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290428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4" name="Picture 6" descr="C:\Users\emerritt1\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76375" y="0"/>
            <a:ext cx="61912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752600"/>
            <a:ext cx="7772400" cy="1927225"/>
          </a:xfrm>
        </p:spPr>
        <p:txBody>
          <a:bodyPr/>
          <a:lstStyle>
            <a:lvl1pPr>
              <a:defRPr b="1" cap="small" baseline="0">
                <a:solidFill>
                  <a:schemeClr val="accent4"/>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57300" y="4343400"/>
            <a:ext cx="6629400" cy="1524000"/>
          </a:xfrm>
        </p:spPr>
        <p:txBody>
          <a:bodyPr/>
          <a:lstStyle>
            <a:lvl1pPr marL="0" indent="0" algn="ctr">
              <a:buNone/>
              <a:defRPr cap="small" baseline="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7403155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3_Title Slide">
    <p:bg>
      <p:bgPr>
        <a:solidFill>
          <a:srgbClr val="FFFFFF"/>
        </a:solidFill>
        <a:effectLst/>
      </p:bgPr>
    </p:bg>
    <p:spTree>
      <p:nvGrpSpPr>
        <p:cNvPr id="1" name=""/>
        <p:cNvGrpSpPr/>
        <p:nvPr/>
      </p:nvGrpSpPr>
      <p:grpSpPr>
        <a:xfrm>
          <a:off x="0" y="0"/>
          <a:ext cx="0" cy="0"/>
          <a:chOff x="0" y="0"/>
          <a:chExt cx="0" cy="0"/>
        </a:xfrm>
      </p:grpSpPr>
      <p:pic>
        <p:nvPicPr>
          <p:cNvPr id="4" name="Picture 7" descr="READYppt_title_2.jpg"/>
          <p:cNvPicPr>
            <a:picLocks noChangeAspect="1"/>
          </p:cNvPicPr>
          <p:nvPr userDrawn="1"/>
        </p:nvPicPr>
        <p:blipFill>
          <a:blip r:embed="rId2">
            <a:extLst>
              <a:ext uri="{28A0092B-C50C-407E-A947-70E740481C1C}">
                <a14:useLocalDpi xmlns:a14="http://schemas.microsoft.com/office/drawing/2010/main" val="0"/>
              </a:ext>
            </a:extLst>
          </a:blip>
          <a:srcRect r="75462" b="65926"/>
          <a:stretch>
            <a:fillRect/>
          </a:stretch>
        </p:blipFill>
        <p:spPr bwMode="auto">
          <a:xfrm>
            <a:off x="0" y="0"/>
            <a:ext cx="2243138"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0"/>
          <p:cNvGrpSpPr>
            <a:grpSpLocks/>
          </p:cNvGrpSpPr>
          <p:nvPr userDrawn="1"/>
        </p:nvGrpSpPr>
        <p:grpSpPr bwMode="auto">
          <a:xfrm>
            <a:off x="241300" y="6305550"/>
            <a:ext cx="6172200" cy="304800"/>
            <a:chOff x="241300" y="6305550"/>
            <a:chExt cx="6172200" cy="304800"/>
          </a:xfrm>
        </p:grpSpPr>
        <p:sp>
          <p:nvSpPr>
            <p:cNvPr id="7" name="Rectangle 9"/>
            <p:cNvSpPr>
              <a:spLocks noChangeArrowheads="1"/>
            </p:cNvSpPr>
            <p:nvPr userDrawn="1"/>
          </p:nvSpPr>
          <p:spPr bwMode="auto">
            <a:xfrm>
              <a:off x="241300" y="6305550"/>
              <a:ext cx="6172200" cy="304800"/>
            </a:xfrm>
            <a:prstGeom prst="rect">
              <a:avLst/>
            </a:prstGeom>
            <a:solidFill>
              <a:schemeClr val="accent1"/>
            </a:solidFill>
            <a:ln>
              <a:noFill/>
            </a:ln>
            <a:extLst/>
          </p:spPr>
          <p:txBody>
            <a:bodyPr/>
            <a:lstStyle>
              <a:lvl1pPr defTabSz="912813">
                <a:defRPr sz="2400">
                  <a:solidFill>
                    <a:schemeClr val="tx1"/>
                  </a:solidFill>
                  <a:latin typeface="Arial" pitchFamily="34" charset="0"/>
                  <a:ea typeface="ＭＳ Ｐゴシック" pitchFamily="34" charset="-128"/>
                </a:defRPr>
              </a:lvl1pPr>
              <a:lvl2pPr marL="742950" indent="-285750" defTabSz="912813">
                <a:defRPr sz="2400">
                  <a:solidFill>
                    <a:schemeClr val="tx1"/>
                  </a:solidFill>
                  <a:latin typeface="Arial" pitchFamily="34" charset="0"/>
                  <a:ea typeface="ＭＳ Ｐゴシック" pitchFamily="34" charset="-128"/>
                </a:defRPr>
              </a:lvl2pPr>
              <a:lvl3pPr marL="1143000" indent="-228600" defTabSz="912813">
                <a:defRPr sz="2400">
                  <a:solidFill>
                    <a:schemeClr val="tx1"/>
                  </a:solidFill>
                  <a:latin typeface="Arial" pitchFamily="34" charset="0"/>
                  <a:ea typeface="ＭＳ Ｐゴシック" pitchFamily="34" charset="-128"/>
                </a:defRPr>
              </a:lvl3pPr>
              <a:lvl4pPr marL="1600200" indent="-228600" defTabSz="912813">
                <a:defRPr sz="2400">
                  <a:solidFill>
                    <a:schemeClr val="tx1"/>
                  </a:solidFill>
                  <a:latin typeface="Arial" pitchFamily="34" charset="0"/>
                  <a:ea typeface="ＭＳ Ｐゴシック" pitchFamily="34" charset="-128"/>
                </a:defRPr>
              </a:lvl4pPr>
              <a:lvl5pPr marL="2057400" indent="-228600" defTabSz="912813">
                <a:defRPr sz="2400">
                  <a:solidFill>
                    <a:schemeClr val="tx1"/>
                  </a:solidFill>
                  <a:latin typeface="Arial" pitchFamily="34" charset="0"/>
                  <a:ea typeface="ＭＳ Ｐゴシック" pitchFamily="34" charset="-128"/>
                </a:defRPr>
              </a:lvl5pPr>
              <a:lvl6pPr marL="2514600" indent="-228600" defTabSz="91281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91281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91281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91281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0" fontAlgn="base" hangingPunct="0">
                <a:spcBef>
                  <a:spcPct val="0"/>
                </a:spcBef>
                <a:spcAft>
                  <a:spcPct val="0"/>
                </a:spcAft>
                <a:defRPr/>
              </a:pPr>
              <a:endParaRPr lang="en-US" altLang="en-US" smtClean="0">
                <a:solidFill>
                  <a:srgbClr val="000000"/>
                </a:solidFill>
              </a:endParaRPr>
            </a:p>
          </p:txBody>
        </p:sp>
        <p:pic>
          <p:nvPicPr>
            <p:cNvPr id="8" name="Picture 10" descr="logo_oel.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36550" y="6339416"/>
              <a:ext cx="5791200" cy="16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5" name="Rectangle 3"/>
          <p:cNvSpPr>
            <a:spLocks noGrp="1" noChangeArrowheads="1"/>
          </p:cNvSpPr>
          <p:nvPr>
            <p:ph type="ctrTitle"/>
          </p:nvPr>
        </p:nvSpPr>
        <p:spPr>
          <a:xfrm>
            <a:off x="2438400" y="2667000"/>
            <a:ext cx="5562600" cy="2667000"/>
          </a:xfrm>
        </p:spPr>
        <p:txBody>
          <a:bodyPr/>
          <a:lstStyle>
            <a:lvl1pPr algn="ctr">
              <a:defRPr sz="2000">
                <a:solidFill>
                  <a:srgbClr val="63554C"/>
                </a:solidFill>
              </a:defRPr>
            </a:lvl1pPr>
          </a:lstStyle>
          <a:p>
            <a:endParaRPr lang="en-US" dirty="0"/>
          </a:p>
        </p:txBody>
      </p:sp>
      <p:sp>
        <p:nvSpPr>
          <p:cNvPr id="6" name="Text Placeholder 5"/>
          <p:cNvSpPr>
            <a:spLocks noGrp="1"/>
          </p:cNvSpPr>
          <p:nvPr>
            <p:ph type="body" sz="quarter" idx="10"/>
          </p:nvPr>
        </p:nvSpPr>
        <p:spPr>
          <a:xfrm>
            <a:off x="2286000" y="838200"/>
            <a:ext cx="6400800" cy="1295400"/>
          </a:xfrm>
        </p:spPr>
        <p:txBody>
          <a:bodyPr/>
          <a:lstStyle>
            <a:lvl1pPr marL="0" indent="0">
              <a:buNone/>
              <a:defRPr sz="4400" b="1"/>
            </a:lvl1pPr>
          </a:lstStyle>
          <a:p>
            <a:pPr lvl="0"/>
            <a:r>
              <a:rPr lang="en-US" dirty="0" smtClean="0"/>
              <a:t>Click to edit Master text style</a:t>
            </a:r>
          </a:p>
        </p:txBody>
      </p:sp>
    </p:spTree>
    <p:extLst>
      <p:ext uri="{BB962C8B-B14F-4D97-AF65-F5344CB8AC3E}">
        <p14:creationId xmlns:p14="http://schemas.microsoft.com/office/powerpoint/2010/main" val="16720440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s-E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s-E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0D764566-AE95-46F7-8BBE-F9BDDA38FBAC}"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39960989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3554C"/>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63554C"/>
                </a:solidFill>
              </a:defRPr>
            </a:lvl1pPr>
            <a:lvl2pPr>
              <a:defRPr>
                <a:solidFill>
                  <a:srgbClr val="63554C"/>
                </a:solidFill>
              </a:defRPr>
            </a:lvl2pPr>
            <a:lvl3pPr>
              <a:defRPr>
                <a:solidFill>
                  <a:srgbClr val="63554C"/>
                </a:solidFill>
              </a:defRPr>
            </a:lvl3pPr>
            <a:lvl4pPr>
              <a:defRPr>
                <a:solidFill>
                  <a:srgbClr val="63554C"/>
                </a:solidFill>
              </a:defRPr>
            </a:lvl4pPr>
            <a:lvl5pPr>
              <a:defRPr>
                <a:solidFill>
                  <a:srgbClr val="6355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7864826"/>
      </p:ext>
    </p:extLst>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4_Title Slide">
    <p:bg>
      <p:bgPr>
        <a:solidFill>
          <a:srgbClr val="FFFFFF"/>
        </a:solidFill>
        <a:effectLst/>
      </p:bgPr>
    </p:bg>
    <p:spTree>
      <p:nvGrpSpPr>
        <p:cNvPr id="1" name=""/>
        <p:cNvGrpSpPr/>
        <p:nvPr/>
      </p:nvGrpSpPr>
      <p:grpSpPr>
        <a:xfrm>
          <a:off x="0" y="0"/>
          <a:ext cx="0" cy="0"/>
          <a:chOff x="0" y="0"/>
          <a:chExt cx="0" cy="0"/>
        </a:xfrm>
      </p:grpSpPr>
      <p:pic>
        <p:nvPicPr>
          <p:cNvPr id="4" name="Picture 7" descr="READYppt_title_2.jpg"/>
          <p:cNvPicPr>
            <a:picLocks noChangeAspect="1"/>
          </p:cNvPicPr>
          <p:nvPr userDrawn="1"/>
        </p:nvPicPr>
        <p:blipFill>
          <a:blip r:embed="rId2">
            <a:extLst>
              <a:ext uri="{28A0092B-C50C-407E-A947-70E740481C1C}">
                <a14:useLocalDpi xmlns:a14="http://schemas.microsoft.com/office/drawing/2010/main" val="0"/>
              </a:ext>
            </a:extLst>
          </a:blip>
          <a:srcRect r="75462" b="65926"/>
          <a:stretch>
            <a:fillRect/>
          </a:stretch>
        </p:blipFill>
        <p:spPr bwMode="auto">
          <a:xfrm>
            <a:off x="0" y="0"/>
            <a:ext cx="2243138"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0"/>
          <p:cNvGrpSpPr>
            <a:grpSpLocks/>
          </p:cNvGrpSpPr>
          <p:nvPr userDrawn="1"/>
        </p:nvGrpSpPr>
        <p:grpSpPr bwMode="auto">
          <a:xfrm>
            <a:off x="241300" y="6305550"/>
            <a:ext cx="6172200" cy="304800"/>
            <a:chOff x="241300" y="6305550"/>
            <a:chExt cx="6172200" cy="304800"/>
          </a:xfrm>
        </p:grpSpPr>
        <p:sp>
          <p:nvSpPr>
            <p:cNvPr id="7" name="Rectangle 9"/>
            <p:cNvSpPr>
              <a:spLocks noChangeArrowheads="1"/>
            </p:cNvSpPr>
            <p:nvPr userDrawn="1"/>
          </p:nvSpPr>
          <p:spPr bwMode="auto">
            <a:xfrm>
              <a:off x="241300" y="6305550"/>
              <a:ext cx="6172200" cy="304800"/>
            </a:xfrm>
            <a:prstGeom prst="rect">
              <a:avLst/>
            </a:prstGeom>
            <a:solidFill>
              <a:schemeClr val="accent1"/>
            </a:solidFill>
            <a:ln>
              <a:noFill/>
            </a:ln>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0" fontAlgn="base" hangingPunct="0">
                <a:spcBef>
                  <a:spcPct val="0"/>
                </a:spcBef>
                <a:spcAft>
                  <a:spcPct val="0"/>
                </a:spcAft>
                <a:defRPr/>
              </a:pPr>
              <a:endParaRPr lang="en-US" altLang="en-US">
                <a:solidFill>
                  <a:srgbClr val="000000"/>
                </a:solidFill>
              </a:endParaRPr>
            </a:p>
          </p:txBody>
        </p:sp>
        <p:pic>
          <p:nvPicPr>
            <p:cNvPr id="8" name="Picture 10" descr="logo_oel.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36550" y="6339416"/>
              <a:ext cx="5791200" cy="16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5" name="Rectangle 3"/>
          <p:cNvSpPr>
            <a:spLocks noGrp="1" noChangeArrowheads="1"/>
          </p:cNvSpPr>
          <p:nvPr>
            <p:ph type="ctrTitle"/>
          </p:nvPr>
        </p:nvSpPr>
        <p:spPr>
          <a:xfrm>
            <a:off x="2438400" y="2667000"/>
            <a:ext cx="5562600" cy="2667000"/>
          </a:xfrm>
        </p:spPr>
        <p:txBody>
          <a:bodyPr/>
          <a:lstStyle>
            <a:lvl1pPr algn="ctr">
              <a:defRPr sz="2000">
                <a:solidFill>
                  <a:srgbClr val="63554C"/>
                </a:solidFill>
              </a:defRPr>
            </a:lvl1pPr>
          </a:lstStyle>
          <a:p>
            <a:endParaRPr lang="en-US" dirty="0"/>
          </a:p>
        </p:txBody>
      </p:sp>
      <p:sp>
        <p:nvSpPr>
          <p:cNvPr id="6" name="Text Placeholder 5"/>
          <p:cNvSpPr>
            <a:spLocks noGrp="1"/>
          </p:cNvSpPr>
          <p:nvPr>
            <p:ph type="body" sz="quarter" idx="10"/>
          </p:nvPr>
        </p:nvSpPr>
        <p:spPr>
          <a:xfrm>
            <a:off x="2286000" y="838200"/>
            <a:ext cx="6400800" cy="1295400"/>
          </a:xfrm>
        </p:spPr>
        <p:txBody>
          <a:bodyPr/>
          <a:lstStyle>
            <a:lvl1pPr marL="0" indent="0">
              <a:buNone/>
              <a:defRPr sz="4400" b="1"/>
            </a:lvl1pPr>
          </a:lstStyle>
          <a:p>
            <a:pPr lvl="0"/>
            <a:r>
              <a:rPr lang="en-US" dirty="0" smtClean="0"/>
              <a:t>Click to edit Master text style</a:t>
            </a:r>
          </a:p>
        </p:txBody>
      </p:sp>
    </p:spTree>
    <p:extLst>
      <p:ext uri="{BB962C8B-B14F-4D97-AF65-F5344CB8AC3E}">
        <p14:creationId xmlns:p14="http://schemas.microsoft.com/office/powerpoint/2010/main" val="40782859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3554C"/>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63554C"/>
                </a:solidFill>
              </a:defRPr>
            </a:lvl1pPr>
            <a:lvl2pPr>
              <a:defRPr>
                <a:solidFill>
                  <a:srgbClr val="63554C"/>
                </a:solidFill>
              </a:defRPr>
            </a:lvl2pPr>
            <a:lvl3pPr>
              <a:defRPr>
                <a:solidFill>
                  <a:srgbClr val="63554C"/>
                </a:solidFill>
              </a:defRPr>
            </a:lvl3pPr>
            <a:lvl4pPr>
              <a:defRPr>
                <a:solidFill>
                  <a:srgbClr val="63554C"/>
                </a:solidFill>
              </a:defRPr>
            </a:lvl4pPr>
            <a:lvl5pPr>
              <a:defRPr>
                <a:solidFill>
                  <a:srgbClr val="6355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00770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Title Slide">
    <p:spTree>
      <p:nvGrpSpPr>
        <p:cNvPr id="1" name=""/>
        <p:cNvGrpSpPr/>
        <p:nvPr/>
      </p:nvGrpSpPr>
      <p:grpSpPr>
        <a:xfrm>
          <a:off x="0" y="0"/>
          <a:ext cx="0" cy="0"/>
          <a:chOff x="0" y="0"/>
          <a:chExt cx="0" cy="0"/>
        </a:xfrm>
      </p:grpSpPr>
      <p:pic>
        <p:nvPicPr>
          <p:cNvPr id="4" name="Picture 6" descr="C:\Users\emerritt1\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76375" y="0"/>
            <a:ext cx="61912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752600"/>
            <a:ext cx="7772400" cy="1927225"/>
          </a:xfrm>
        </p:spPr>
        <p:txBody>
          <a:bodyPr/>
          <a:lstStyle>
            <a:lvl1pPr>
              <a:defRPr b="1" cap="small" baseline="0">
                <a:solidFill>
                  <a:schemeClr val="accent4"/>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57300" y="4343400"/>
            <a:ext cx="6629400" cy="1524000"/>
          </a:xfrm>
        </p:spPr>
        <p:txBody>
          <a:bodyPr/>
          <a:lstStyle>
            <a:lvl1pPr marL="0" indent="0" algn="ctr">
              <a:buNone/>
              <a:defRPr cap="small" baseline="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5785380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6_Title Slide">
    <p:spTree>
      <p:nvGrpSpPr>
        <p:cNvPr id="1" name=""/>
        <p:cNvGrpSpPr/>
        <p:nvPr/>
      </p:nvGrpSpPr>
      <p:grpSpPr>
        <a:xfrm>
          <a:off x="0" y="0"/>
          <a:ext cx="0" cy="0"/>
          <a:chOff x="0" y="0"/>
          <a:chExt cx="0" cy="0"/>
        </a:xfrm>
      </p:grpSpPr>
      <p:pic>
        <p:nvPicPr>
          <p:cNvPr id="4" name="Picture 6" descr="C:\Users\emerritt1\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76375" y="0"/>
            <a:ext cx="61912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752600"/>
            <a:ext cx="7772400" cy="1927225"/>
          </a:xfrm>
        </p:spPr>
        <p:txBody>
          <a:bodyPr/>
          <a:lstStyle>
            <a:lvl1pPr>
              <a:defRPr b="1" cap="small" baseline="0">
                <a:solidFill>
                  <a:schemeClr val="accent4"/>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57300" y="4343400"/>
            <a:ext cx="6629400" cy="1524000"/>
          </a:xfrm>
        </p:spPr>
        <p:txBody>
          <a:bodyPr/>
          <a:lstStyle>
            <a:lvl1pPr marL="0" indent="0" algn="ctr">
              <a:buNone/>
              <a:defRPr cap="small" baseline="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3877267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7_Title Slide">
    <p:bg>
      <p:bgPr>
        <a:solidFill>
          <a:srgbClr val="FFFFFF"/>
        </a:solidFill>
        <a:effectLst/>
      </p:bgPr>
    </p:bg>
    <p:spTree>
      <p:nvGrpSpPr>
        <p:cNvPr id="1" name=""/>
        <p:cNvGrpSpPr/>
        <p:nvPr/>
      </p:nvGrpSpPr>
      <p:grpSpPr>
        <a:xfrm>
          <a:off x="0" y="0"/>
          <a:ext cx="0" cy="0"/>
          <a:chOff x="0" y="0"/>
          <a:chExt cx="0" cy="0"/>
        </a:xfrm>
      </p:grpSpPr>
      <p:pic>
        <p:nvPicPr>
          <p:cNvPr id="4" name="Picture 7" descr="READYppt_title_2.jpg"/>
          <p:cNvPicPr>
            <a:picLocks noChangeAspect="1"/>
          </p:cNvPicPr>
          <p:nvPr userDrawn="1"/>
        </p:nvPicPr>
        <p:blipFill>
          <a:blip r:embed="rId2">
            <a:extLst>
              <a:ext uri="{28A0092B-C50C-407E-A947-70E740481C1C}">
                <a14:useLocalDpi xmlns:a14="http://schemas.microsoft.com/office/drawing/2010/main" val="0"/>
              </a:ext>
            </a:extLst>
          </a:blip>
          <a:srcRect r="75462" b="65926"/>
          <a:stretch>
            <a:fillRect/>
          </a:stretch>
        </p:blipFill>
        <p:spPr bwMode="auto">
          <a:xfrm>
            <a:off x="0" y="0"/>
            <a:ext cx="2243138"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0"/>
          <p:cNvGrpSpPr>
            <a:grpSpLocks/>
          </p:cNvGrpSpPr>
          <p:nvPr userDrawn="1"/>
        </p:nvGrpSpPr>
        <p:grpSpPr bwMode="auto">
          <a:xfrm>
            <a:off x="241300" y="6305550"/>
            <a:ext cx="6172200" cy="304800"/>
            <a:chOff x="241300" y="6305550"/>
            <a:chExt cx="6172200" cy="304800"/>
          </a:xfrm>
        </p:grpSpPr>
        <p:sp>
          <p:nvSpPr>
            <p:cNvPr id="7" name="Rectangle 9"/>
            <p:cNvSpPr>
              <a:spLocks noChangeArrowheads="1"/>
            </p:cNvSpPr>
            <p:nvPr userDrawn="1"/>
          </p:nvSpPr>
          <p:spPr bwMode="auto">
            <a:xfrm>
              <a:off x="241300" y="6305550"/>
              <a:ext cx="6172200" cy="304800"/>
            </a:xfrm>
            <a:prstGeom prst="rect">
              <a:avLst/>
            </a:prstGeom>
            <a:solidFill>
              <a:schemeClr val="accent1"/>
            </a:solidFill>
            <a:ln>
              <a:noFill/>
            </a:ln>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0" fontAlgn="base" hangingPunct="0">
                <a:spcBef>
                  <a:spcPct val="0"/>
                </a:spcBef>
                <a:spcAft>
                  <a:spcPct val="0"/>
                </a:spcAft>
                <a:defRPr/>
              </a:pPr>
              <a:endParaRPr lang="en-US" altLang="en-US" smtClean="0">
                <a:solidFill>
                  <a:srgbClr val="000000"/>
                </a:solidFill>
              </a:endParaRPr>
            </a:p>
          </p:txBody>
        </p:sp>
        <p:pic>
          <p:nvPicPr>
            <p:cNvPr id="8" name="Picture 10" descr="logo_oel.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36550" y="6339416"/>
              <a:ext cx="5791200" cy="16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5" name="Rectangle 3"/>
          <p:cNvSpPr>
            <a:spLocks noGrp="1" noChangeArrowheads="1"/>
          </p:cNvSpPr>
          <p:nvPr>
            <p:ph type="ctrTitle"/>
          </p:nvPr>
        </p:nvSpPr>
        <p:spPr>
          <a:xfrm>
            <a:off x="2438400" y="2667000"/>
            <a:ext cx="5562600" cy="2667000"/>
          </a:xfrm>
        </p:spPr>
        <p:txBody>
          <a:bodyPr/>
          <a:lstStyle>
            <a:lvl1pPr algn="ctr">
              <a:defRPr sz="2000">
                <a:solidFill>
                  <a:srgbClr val="63554C"/>
                </a:solidFill>
              </a:defRPr>
            </a:lvl1pPr>
          </a:lstStyle>
          <a:p>
            <a:endParaRPr lang="en-US" dirty="0"/>
          </a:p>
        </p:txBody>
      </p:sp>
      <p:sp>
        <p:nvSpPr>
          <p:cNvPr id="6" name="Text Placeholder 5"/>
          <p:cNvSpPr>
            <a:spLocks noGrp="1"/>
          </p:cNvSpPr>
          <p:nvPr>
            <p:ph type="body" sz="quarter" idx="10"/>
          </p:nvPr>
        </p:nvSpPr>
        <p:spPr>
          <a:xfrm>
            <a:off x="2286000" y="838200"/>
            <a:ext cx="6400800" cy="1295400"/>
          </a:xfrm>
        </p:spPr>
        <p:txBody>
          <a:bodyPr/>
          <a:lstStyle>
            <a:lvl1pPr marL="0" indent="0">
              <a:buNone/>
              <a:defRPr sz="4400" b="1"/>
            </a:lvl1pPr>
          </a:lstStyle>
          <a:p>
            <a:pPr lvl="0"/>
            <a:r>
              <a:rPr lang="en-US" dirty="0" smtClean="0"/>
              <a:t>Click to edit Master text style</a:t>
            </a:r>
          </a:p>
        </p:txBody>
      </p:sp>
    </p:spTree>
    <p:extLst>
      <p:ext uri="{BB962C8B-B14F-4D97-AF65-F5344CB8AC3E}">
        <p14:creationId xmlns:p14="http://schemas.microsoft.com/office/powerpoint/2010/main" val="34529658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3554C"/>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63554C"/>
                </a:solidFill>
              </a:defRPr>
            </a:lvl1pPr>
            <a:lvl2pPr>
              <a:defRPr>
                <a:solidFill>
                  <a:srgbClr val="63554C"/>
                </a:solidFill>
              </a:defRPr>
            </a:lvl2pPr>
            <a:lvl3pPr>
              <a:defRPr>
                <a:solidFill>
                  <a:srgbClr val="63554C"/>
                </a:solidFill>
              </a:defRPr>
            </a:lvl3pPr>
            <a:lvl4pPr>
              <a:defRPr>
                <a:solidFill>
                  <a:srgbClr val="63554C"/>
                </a:solidFill>
              </a:defRPr>
            </a:lvl4pPr>
            <a:lvl5pPr>
              <a:defRPr>
                <a:solidFill>
                  <a:srgbClr val="6355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953648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8_Title Slide">
    <p:spTree>
      <p:nvGrpSpPr>
        <p:cNvPr id="1" name=""/>
        <p:cNvGrpSpPr/>
        <p:nvPr/>
      </p:nvGrpSpPr>
      <p:grpSpPr>
        <a:xfrm>
          <a:off x="0" y="0"/>
          <a:ext cx="0" cy="0"/>
          <a:chOff x="0" y="0"/>
          <a:chExt cx="0" cy="0"/>
        </a:xfrm>
      </p:grpSpPr>
      <p:pic>
        <p:nvPicPr>
          <p:cNvPr id="4" name="Picture 6" descr="C:\Users\emerritt1\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76375" y="0"/>
            <a:ext cx="61912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752600"/>
            <a:ext cx="7772400" cy="1927225"/>
          </a:xfrm>
        </p:spPr>
        <p:txBody>
          <a:bodyPr/>
          <a:lstStyle>
            <a:lvl1pPr>
              <a:defRPr b="1" cap="small" baseline="0">
                <a:solidFill>
                  <a:schemeClr val="accent4"/>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57300" y="4343400"/>
            <a:ext cx="6629400" cy="1524000"/>
          </a:xfrm>
        </p:spPr>
        <p:txBody>
          <a:bodyPr/>
          <a:lstStyle>
            <a:lvl1pPr marL="0" indent="0" algn="ctr">
              <a:buNone/>
              <a:defRPr cap="small" baseline="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430579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9_Title Slide">
    <p:spTree>
      <p:nvGrpSpPr>
        <p:cNvPr id="1" name=""/>
        <p:cNvGrpSpPr/>
        <p:nvPr/>
      </p:nvGrpSpPr>
      <p:grpSpPr>
        <a:xfrm>
          <a:off x="0" y="0"/>
          <a:ext cx="0" cy="0"/>
          <a:chOff x="0" y="0"/>
          <a:chExt cx="0" cy="0"/>
        </a:xfrm>
      </p:grpSpPr>
      <p:pic>
        <p:nvPicPr>
          <p:cNvPr id="4" name="Picture 6" descr="C:\Users\emerritt1\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76375" y="0"/>
            <a:ext cx="61912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752600"/>
            <a:ext cx="7772400" cy="1927225"/>
          </a:xfrm>
        </p:spPr>
        <p:txBody>
          <a:bodyPr/>
          <a:lstStyle>
            <a:lvl1pPr>
              <a:defRPr b="1" cap="small" baseline="0">
                <a:solidFill>
                  <a:schemeClr val="accent4"/>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57300" y="4343400"/>
            <a:ext cx="6629400" cy="1524000"/>
          </a:xfrm>
        </p:spPr>
        <p:txBody>
          <a:bodyPr/>
          <a:lstStyle>
            <a:lvl1pPr marL="0" indent="0" algn="ctr">
              <a:buNone/>
              <a:defRPr cap="small" baseline="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7334065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0_Title Slide">
    <p:spTree>
      <p:nvGrpSpPr>
        <p:cNvPr id="1" name=""/>
        <p:cNvGrpSpPr/>
        <p:nvPr/>
      </p:nvGrpSpPr>
      <p:grpSpPr>
        <a:xfrm>
          <a:off x="0" y="0"/>
          <a:ext cx="0" cy="0"/>
          <a:chOff x="0" y="0"/>
          <a:chExt cx="0" cy="0"/>
        </a:xfrm>
      </p:grpSpPr>
      <p:pic>
        <p:nvPicPr>
          <p:cNvPr id="4" name="Picture 6" descr="C:\Users\emerritt1\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76375" y="0"/>
            <a:ext cx="61912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752600"/>
            <a:ext cx="7772400" cy="1927225"/>
          </a:xfrm>
        </p:spPr>
        <p:txBody>
          <a:bodyPr/>
          <a:lstStyle>
            <a:lvl1pPr>
              <a:defRPr b="1" cap="small" baseline="0">
                <a:solidFill>
                  <a:schemeClr val="accent4"/>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57300" y="4343400"/>
            <a:ext cx="6629400" cy="1524000"/>
          </a:xfrm>
        </p:spPr>
        <p:txBody>
          <a:bodyPr/>
          <a:lstStyle>
            <a:lvl1pPr marL="0" indent="0" algn="ctr">
              <a:buNone/>
              <a:defRPr cap="small" baseline="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573757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s-E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s-E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8F172AD-3661-4377-AC3C-C66865DB4C11}"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34412572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1_Title Slide">
    <p:spTree>
      <p:nvGrpSpPr>
        <p:cNvPr id="1" name=""/>
        <p:cNvGrpSpPr/>
        <p:nvPr/>
      </p:nvGrpSpPr>
      <p:grpSpPr>
        <a:xfrm>
          <a:off x="0" y="0"/>
          <a:ext cx="0" cy="0"/>
          <a:chOff x="0" y="0"/>
          <a:chExt cx="0" cy="0"/>
        </a:xfrm>
      </p:grpSpPr>
      <p:pic>
        <p:nvPicPr>
          <p:cNvPr id="4" name="Picture 6" descr="C:\Users\emerritt1\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76375" y="0"/>
            <a:ext cx="61912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752600"/>
            <a:ext cx="7772400" cy="1927225"/>
          </a:xfrm>
        </p:spPr>
        <p:txBody>
          <a:bodyPr/>
          <a:lstStyle>
            <a:lvl1pPr>
              <a:defRPr b="1" cap="small" baseline="0">
                <a:solidFill>
                  <a:schemeClr val="accent4"/>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57300" y="4343400"/>
            <a:ext cx="6629400" cy="1524000"/>
          </a:xfrm>
        </p:spPr>
        <p:txBody>
          <a:bodyPr/>
          <a:lstStyle>
            <a:lvl1pPr marL="0" indent="0" algn="ctr">
              <a:buNone/>
              <a:defRPr cap="small" baseline="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5216231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2_Title Slide">
    <p:bg>
      <p:bgPr>
        <a:solidFill>
          <a:srgbClr val="FFFFFF"/>
        </a:solidFill>
        <a:effectLst/>
      </p:bgPr>
    </p:bg>
    <p:spTree>
      <p:nvGrpSpPr>
        <p:cNvPr id="1" name=""/>
        <p:cNvGrpSpPr/>
        <p:nvPr/>
      </p:nvGrpSpPr>
      <p:grpSpPr>
        <a:xfrm>
          <a:off x="0" y="0"/>
          <a:ext cx="0" cy="0"/>
          <a:chOff x="0" y="0"/>
          <a:chExt cx="0" cy="0"/>
        </a:xfrm>
      </p:grpSpPr>
      <p:pic>
        <p:nvPicPr>
          <p:cNvPr id="4" name="Picture 7" descr="READYppt_title_2.jpg"/>
          <p:cNvPicPr>
            <a:picLocks noChangeAspect="1"/>
          </p:cNvPicPr>
          <p:nvPr userDrawn="1"/>
        </p:nvPicPr>
        <p:blipFill>
          <a:blip r:embed="rId2">
            <a:extLst>
              <a:ext uri="{28A0092B-C50C-407E-A947-70E740481C1C}">
                <a14:useLocalDpi xmlns:a14="http://schemas.microsoft.com/office/drawing/2010/main" val="0"/>
              </a:ext>
            </a:extLst>
          </a:blip>
          <a:srcRect r="75462" b="65926"/>
          <a:stretch>
            <a:fillRect/>
          </a:stretch>
        </p:blipFill>
        <p:spPr bwMode="auto">
          <a:xfrm>
            <a:off x="0" y="0"/>
            <a:ext cx="2243138"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0"/>
          <p:cNvGrpSpPr>
            <a:grpSpLocks/>
          </p:cNvGrpSpPr>
          <p:nvPr userDrawn="1"/>
        </p:nvGrpSpPr>
        <p:grpSpPr bwMode="auto">
          <a:xfrm>
            <a:off x="241300" y="6305550"/>
            <a:ext cx="6172200" cy="304800"/>
            <a:chOff x="241300" y="6305550"/>
            <a:chExt cx="6172200" cy="304800"/>
          </a:xfrm>
        </p:grpSpPr>
        <p:sp>
          <p:nvSpPr>
            <p:cNvPr id="7" name="Rectangle 9"/>
            <p:cNvSpPr>
              <a:spLocks noChangeArrowheads="1"/>
            </p:cNvSpPr>
            <p:nvPr userDrawn="1"/>
          </p:nvSpPr>
          <p:spPr bwMode="auto">
            <a:xfrm>
              <a:off x="241300" y="6305550"/>
              <a:ext cx="6172200" cy="304800"/>
            </a:xfrm>
            <a:prstGeom prst="rect">
              <a:avLst/>
            </a:prstGeom>
            <a:solidFill>
              <a:schemeClr val="accent1"/>
            </a:solidFill>
            <a:ln>
              <a:noFill/>
            </a:ln>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0" fontAlgn="base" hangingPunct="0">
                <a:spcBef>
                  <a:spcPct val="0"/>
                </a:spcBef>
                <a:spcAft>
                  <a:spcPct val="0"/>
                </a:spcAft>
                <a:defRPr/>
              </a:pPr>
              <a:endParaRPr lang="en-US" altLang="en-US" smtClean="0">
                <a:solidFill>
                  <a:srgbClr val="000000"/>
                </a:solidFill>
              </a:endParaRPr>
            </a:p>
          </p:txBody>
        </p:sp>
        <p:pic>
          <p:nvPicPr>
            <p:cNvPr id="8" name="Picture 10" descr="logo_oel.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36550" y="6339416"/>
              <a:ext cx="5791200" cy="16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5" name="Rectangle 3"/>
          <p:cNvSpPr>
            <a:spLocks noGrp="1" noChangeArrowheads="1"/>
          </p:cNvSpPr>
          <p:nvPr>
            <p:ph type="ctrTitle"/>
          </p:nvPr>
        </p:nvSpPr>
        <p:spPr>
          <a:xfrm>
            <a:off x="2438400" y="2667000"/>
            <a:ext cx="5562600" cy="2667000"/>
          </a:xfrm>
        </p:spPr>
        <p:txBody>
          <a:bodyPr/>
          <a:lstStyle>
            <a:lvl1pPr algn="ctr">
              <a:defRPr sz="2000">
                <a:solidFill>
                  <a:srgbClr val="63554C"/>
                </a:solidFill>
              </a:defRPr>
            </a:lvl1pPr>
          </a:lstStyle>
          <a:p>
            <a:endParaRPr lang="en-US" dirty="0"/>
          </a:p>
        </p:txBody>
      </p:sp>
      <p:sp>
        <p:nvSpPr>
          <p:cNvPr id="6" name="Text Placeholder 5"/>
          <p:cNvSpPr>
            <a:spLocks noGrp="1"/>
          </p:cNvSpPr>
          <p:nvPr>
            <p:ph type="body" sz="quarter" idx="10"/>
          </p:nvPr>
        </p:nvSpPr>
        <p:spPr>
          <a:xfrm>
            <a:off x="2286000" y="838200"/>
            <a:ext cx="6400800" cy="1295400"/>
          </a:xfrm>
        </p:spPr>
        <p:txBody>
          <a:bodyPr/>
          <a:lstStyle>
            <a:lvl1pPr marL="0" indent="0">
              <a:buNone/>
              <a:defRPr sz="4400" b="1"/>
            </a:lvl1pPr>
          </a:lstStyle>
          <a:p>
            <a:pPr lvl="0"/>
            <a:r>
              <a:rPr lang="en-US" dirty="0" smtClean="0"/>
              <a:t>Click to edit Master text style</a:t>
            </a:r>
          </a:p>
        </p:txBody>
      </p:sp>
    </p:spTree>
    <p:extLst>
      <p:ext uri="{BB962C8B-B14F-4D97-AF65-F5344CB8AC3E}">
        <p14:creationId xmlns:p14="http://schemas.microsoft.com/office/powerpoint/2010/main" val="825170789"/>
      </p:ext>
    </p:extLst>
  </p:cSld>
  <p:clrMapOvr>
    <a:masterClrMapping/>
  </p:clrMapOvr>
  <p:transition spd="slow"/>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3554C"/>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63554C"/>
                </a:solidFill>
              </a:defRPr>
            </a:lvl1pPr>
            <a:lvl2pPr>
              <a:defRPr>
                <a:solidFill>
                  <a:srgbClr val="63554C"/>
                </a:solidFill>
              </a:defRPr>
            </a:lvl2pPr>
            <a:lvl3pPr>
              <a:defRPr>
                <a:solidFill>
                  <a:srgbClr val="63554C"/>
                </a:solidFill>
              </a:defRPr>
            </a:lvl3pPr>
            <a:lvl4pPr>
              <a:defRPr>
                <a:solidFill>
                  <a:srgbClr val="63554C"/>
                </a:solidFill>
              </a:defRPr>
            </a:lvl4pPr>
            <a:lvl5pPr>
              <a:defRPr>
                <a:solidFill>
                  <a:srgbClr val="6355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59374244"/>
      </p:ext>
    </p:extLst>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3_Title Slide">
    <p:bg>
      <p:bgPr>
        <a:solidFill>
          <a:srgbClr val="FFFFFF"/>
        </a:solidFill>
        <a:effectLst/>
      </p:bgPr>
    </p:bg>
    <p:spTree>
      <p:nvGrpSpPr>
        <p:cNvPr id="1" name=""/>
        <p:cNvGrpSpPr/>
        <p:nvPr/>
      </p:nvGrpSpPr>
      <p:grpSpPr>
        <a:xfrm>
          <a:off x="0" y="0"/>
          <a:ext cx="0" cy="0"/>
          <a:chOff x="0" y="0"/>
          <a:chExt cx="0" cy="0"/>
        </a:xfrm>
      </p:grpSpPr>
      <p:pic>
        <p:nvPicPr>
          <p:cNvPr id="4" name="Picture 7" descr="READYppt_title_2.jpg"/>
          <p:cNvPicPr>
            <a:picLocks noChangeAspect="1"/>
          </p:cNvPicPr>
          <p:nvPr userDrawn="1"/>
        </p:nvPicPr>
        <p:blipFill>
          <a:blip r:embed="rId2">
            <a:extLst>
              <a:ext uri="{28A0092B-C50C-407E-A947-70E740481C1C}">
                <a14:useLocalDpi xmlns:a14="http://schemas.microsoft.com/office/drawing/2010/main" val="0"/>
              </a:ext>
            </a:extLst>
          </a:blip>
          <a:srcRect r="75462" b="65926"/>
          <a:stretch>
            <a:fillRect/>
          </a:stretch>
        </p:blipFill>
        <p:spPr bwMode="auto">
          <a:xfrm>
            <a:off x="0" y="0"/>
            <a:ext cx="2243138"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0"/>
          <p:cNvGrpSpPr>
            <a:grpSpLocks/>
          </p:cNvGrpSpPr>
          <p:nvPr userDrawn="1"/>
        </p:nvGrpSpPr>
        <p:grpSpPr bwMode="auto">
          <a:xfrm>
            <a:off x="241300" y="6305550"/>
            <a:ext cx="6172200" cy="304800"/>
            <a:chOff x="241300" y="6305550"/>
            <a:chExt cx="6172200" cy="304800"/>
          </a:xfrm>
        </p:grpSpPr>
        <p:sp>
          <p:nvSpPr>
            <p:cNvPr id="7" name="Rectangle 9"/>
            <p:cNvSpPr>
              <a:spLocks noChangeArrowheads="1"/>
            </p:cNvSpPr>
            <p:nvPr userDrawn="1"/>
          </p:nvSpPr>
          <p:spPr bwMode="auto">
            <a:xfrm>
              <a:off x="241300" y="6305550"/>
              <a:ext cx="6172200" cy="304800"/>
            </a:xfrm>
            <a:prstGeom prst="rect">
              <a:avLst/>
            </a:prstGeom>
            <a:solidFill>
              <a:schemeClr val="accent1"/>
            </a:solidFill>
            <a:ln>
              <a:noFill/>
            </a:ln>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0" fontAlgn="base" hangingPunct="0">
                <a:spcBef>
                  <a:spcPct val="0"/>
                </a:spcBef>
                <a:spcAft>
                  <a:spcPct val="0"/>
                </a:spcAft>
                <a:defRPr/>
              </a:pPr>
              <a:endParaRPr lang="en-US" altLang="en-US" smtClean="0">
                <a:solidFill>
                  <a:prstClr val="black"/>
                </a:solidFill>
              </a:endParaRPr>
            </a:p>
          </p:txBody>
        </p:sp>
        <p:pic>
          <p:nvPicPr>
            <p:cNvPr id="8" name="Picture 10" descr="logo_oel.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36550" y="6339416"/>
              <a:ext cx="5791200" cy="16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5" name="Rectangle 3"/>
          <p:cNvSpPr>
            <a:spLocks noGrp="1" noChangeArrowheads="1"/>
          </p:cNvSpPr>
          <p:nvPr>
            <p:ph type="ctrTitle"/>
          </p:nvPr>
        </p:nvSpPr>
        <p:spPr>
          <a:xfrm>
            <a:off x="2438400" y="2667000"/>
            <a:ext cx="5562600" cy="2667000"/>
          </a:xfrm>
        </p:spPr>
        <p:txBody>
          <a:bodyPr/>
          <a:lstStyle>
            <a:lvl1pPr algn="ctr">
              <a:defRPr sz="2000">
                <a:solidFill>
                  <a:srgbClr val="63554C"/>
                </a:solidFill>
              </a:defRPr>
            </a:lvl1pPr>
          </a:lstStyle>
          <a:p>
            <a:endParaRPr lang="en-US" dirty="0"/>
          </a:p>
        </p:txBody>
      </p:sp>
      <p:sp>
        <p:nvSpPr>
          <p:cNvPr id="6" name="Text Placeholder 5"/>
          <p:cNvSpPr>
            <a:spLocks noGrp="1"/>
          </p:cNvSpPr>
          <p:nvPr>
            <p:ph type="body" sz="quarter" idx="10"/>
          </p:nvPr>
        </p:nvSpPr>
        <p:spPr>
          <a:xfrm>
            <a:off x="2286000" y="838200"/>
            <a:ext cx="6400800" cy="1295400"/>
          </a:xfrm>
        </p:spPr>
        <p:txBody>
          <a:bodyPr/>
          <a:lstStyle>
            <a:lvl1pPr marL="0" indent="0">
              <a:buNone/>
              <a:defRPr sz="4400" b="1"/>
            </a:lvl1pPr>
          </a:lstStyle>
          <a:p>
            <a:pPr lvl="0"/>
            <a:r>
              <a:rPr lang="en-US" dirty="0" smtClean="0"/>
              <a:t>Click to edit Master text style</a:t>
            </a:r>
          </a:p>
        </p:txBody>
      </p:sp>
    </p:spTree>
    <p:extLst>
      <p:ext uri="{BB962C8B-B14F-4D97-AF65-F5344CB8AC3E}">
        <p14:creationId xmlns:p14="http://schemas.microsoft.com/office/powerpoint/2010/main" val="1950543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3554C"/>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63554C"/>
                </a:solidFill>
              </a:defRPr>
            </a:lvl1pPr>
            <a:lvl2pPr>
              <a:defRPr>
                <a:solidFill>
                  <a:srgbClr val="63554C"/>
                </a:solidFill>
              </a:defRPr>
            </a:lvl2pPr>
            <a:lvl3pPr>
              <a:defRPr>
                <a:solidFill>
                  <a:srgbClr val="63554C"/>
                </a:solidFill>
              </a:defRPr>
            </a:lvl3pPr>
            <a:lvl4pPr>
              <a:defRPr>
                <a:solidFill>
                  <a:srgbClr val="63554C"/>
                </a:solidFill>
              </a:defRPr>
            </a:lvl4pPr>
            <a:lvl5pPr>
              <a:defRPr>
                <a:solidFill>
                  <a:srgbClr val="6355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601694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0033CC"/>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4723577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917168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12691522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9926854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eaLnBrk="0" hangingPunct="0">
              <a:defRPr>
                <a:latin typeface="Arial" pitchFamily="34" charset="0"/>
              </a:defRPr>
            </a:lvl1pPr>
          </a:lstStyle>
          <a:p>
            <a:pPr>
              <a:defRPr/>
            </a:pPr>
            <a:fld id="{9397E80C-7583-48AE-8361-8A4BA6129A9A}" type="datetimeFigureOut">
              <a:rPr lang="en-US" altLang="en-US"/>
              <a:pPr>
                <a:defRPr/>
              </a:pPr>
              <a:t>8/14/2015</a:t>
            </a:fld>
            <a:endParaRPr lang="en-US" alt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US"/>
          </a:p>
        </p:txBody>
      </p:sp>
      <p:sp>
        <p:nvSpPr>
          <p:cNvPr id="9" name="Slide Number Placeholder 8"/>
          <p:cNvSpPr>
            <a:spLocks noGrp="1"/>
          </p:cNvSpPr>
          <p:nvPr>
            <p:ph type="sldNum" sz="quarter" idx="12"/>
          </p:nvPr>
        </p:nvSpPr>
        <p:spPr/>
        <p:txBody>
          <a:bodyPr/>
          <a:lstStyle>
            <a:lvl1pPr eaLnBrk="0" hangingPunct="0">
              <a:defRPr>
                <a:latin typeface="Arial" pitchFamily="34" charset="0"/>
              </a:defRPr>
            </a:lvl1pPr>
          </a:lstStyle>
          <a:p>
            <a:pPr>
              <a:defRPr/>
            </a:pPr>
            <a:fld id="{55209377-04D7-444C-980E-157E1B506AA5}" type="slidenum">
              <a:rPr lang="en-US" altLang="en-US"/>
              <a:pPr>
                <a:defRPr/>
              </a:pPr>
              <a:t>‹#›</a:t>
            </a:fld>
            <a:endParaRPr lang="en-US" altLang="en-US"/>
          </a:p>
        </p:txBody>
      </p:sp>
    </p:spTree>
    <p:extLst>
      <p:ext uri="{BB962C8B-B14F-4D97-AF65-F5344CB8AC3E}">
        <p14:creationId xmlns:p14="http://schemas.microsoft.com/office/powerpoint/2010/main" val="3264158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s-E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s-E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000ACFA7-8D24-4EB9-B093-528414CDA591}"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31826094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0" hangingPunct="0">
              <a:defRPr>
                <a:latin typeface="Arial" pitchFamily="34" charset="0"/>
              </a:defRPr>
            </a:lvl1pPr>
          </a:lstStyle>
          <a:p>
            <a:pPr>
              <a:defRPr/>
            </a:pPr>
            <a:fld id="{A422BBD9-9910-42B7-B6F3-C8D16DCFA470}" type="datetimeFigureOut">
              <a:rPr lang="en-US" altLang="en-US"/>
              <a:pPr>
                <a:defRPr/>
              </a:pPr>
              <a:t>8/14/2015</a:t>
            </a:fld>
            <a:endParaRPr lang="en-US" alt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US"/>
          </a:p>
        </p:txBody>
      </p:sp>
      <p:sp>
        <p:nvSpPr>
          <p:cNvPr id="5" name="Slide Number Placeholder 4"/>
          <p:cNvSpPr>
            <a:spLocks noGrp="1"/>
          </p:cNvSpPr>
          <p:nvPr>
            <p:ph type="sldNum" sz="quarter" idx="12"/>
          </p:nvPr>
        </p:nvSpPr>
        <p:spPr/>
        <p:txBody>
          <a:bodyPr/>
          <a:lstStyle>
            <a:lvl1pPr eaLnBrk="0" hangingPunct="0">
              <a:defRPr>
                <a:latin typeface="Arial" pitchFamily="34" charset="0"/>
              </a:defRPr>
            </a:lvl1pPr>
          </a:lstStyle>
          <a:p>
            <a:pPr>
              <a:defRPr/>
            </a:pPr>
            <a:fld id="{39E6CF93-2BDE-41B6-B612-3222D0823029}" type="slidenum">
              <a:rPr lang="en-US" altLang="en-US"/>
              <a:pPr>
                <a:defRPr/>
              </a:pPr>
              <a:t>‹#›</a:t>
            </a:fld>
            <a:endParaRPr lang="en-US" altLang="en-US"/>
          </a:p>
        </p:txBody>
      </p:sp>
    </p:spTree>
    <p:extLst>
      <p:ext uri="{BB962C8B-B14F-4D97-AF65-F5344CB8AC3E}">
        <p14:creationId xmlns:p14="http://schemas.microsoft.com/office/powerpoint/2010/main" val="198418791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hangingPunct="0">
              <a:defRPr>
                <a:latin typeface="Arial" pitchFamily="34" charset="0"/>
              </a:defRPr>
            </a:lvl1pPr>
          </a:lstStyle>
          <a:p>
            <a:pPr>
              <a:defRPr/>
            </a:pPr>
            <a:fld id="{EC32A035-B797-4D42-A770-130495CE7A53}" type="datetimeFigureOut">
              <a:rPr lang="en-US" altLang="en-US"/>
              <a:pPr>
                <a:defRPr/>
              </a:pPr>
              <a:t>8/14/2015</a:t>
            </a:fld>
            <a:endParaRPr lang="en-US" alt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US"/>
          </a:p>
        </p:txBody>
      </p:sp>
      <p:sp>
        <p:nvSpPr>
          <p:cNvPr id="4" name="Slide Number Placeholder 3"/>
          <p:cNvSpPr>
            <a:spLocks noGrp="1"/>
          </p:cNvSpPr>
          <p:nvPr>
            <p:ph type="sldNum" sz="quarter" idx="12"/>
          </p:nvPr>
        </p:nvSpPr>
        <p:spPr/>
        <p:txBody>
          <a:bodyPr/>
          <a:lstStyle>
            <a:lvl1pPr eaLnBrk="0" hangingPunct="0">
              <a:defRPr>
                <a:latin typeface="Arial" pitchFamily="34" charset="0"/>
              </a:defRPr>
            </a:lvl1pPr>
          </a:lstStyle>
          <a:p>
            <a:pPr>
              <a:defRPr/>
            </a:pPr>
            <a:fld id="{03F7BB09-BA9B-47B2-A479-6F8E2200CB64}" type="slidenum">
              <a:rPr lang="en-US" altLang="en-US"/>
              <a:pPr>
                <a:defRPr/>
              </a:pPr>
              <a:t>‹#›</a:t>
            </a:fld>
            <a:endParaRPr lang="en-US" altLang="en-US"/>
          </a:p>
        </p:txBody>
      </p:sp>
    </p:spTree>
    <p:extLst>
      <p:ext uri="{BB962C8B-B14F-4D97-AF65-F5344CB8AC3E}">
        <p14:creationId xmlns:p14="http://schemas.microsoft.com/office/powerpoint/2010/main" val="33095880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hangingPunct="0">
              <a:defRPr>
                <a:latin typeface="Arial" pitchFamily="34" charset="0"/>
              </a:defRPr>
            </a:lvl1pPr>
          </a:lstStyle>
          <a:p>
            <a:pPr>
              <a:defRPr/>
            </a:pPr>
            <a:fld id="{198F708F-2768-48FC-9F1B-39EA4BEEF467}" type="datetimeFigureOut">
              <a:rPr lang="en-US" altLang="en-US"/>
              <a:pPr>
                <a:defRPr/>
              </a:pPr>
              <a:t>8/14/2015</a:t>
            </a:fld>
            <a:endParaRPr lang="en-US"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US"/>
          </a:p>
        </p:txBody>
      </p:sp>
      <p:sp>
        <p:nvSpPr>
          <p:cNvPr id="7" name="Slide Number Placeholder 6"/>
          <p:cNvSpPr>
            <a:spLocks noGrp="1"/>
          </p:cNvSpPr>
          <p:nvPr>
            <p:ph type="sldNum" sz="quarter" idx="12"/>
          </p:nvPr>
        </p:nvSpPr>
        <p:spPr/>
        <p:txBody>
          <a:bodyPr/>
          <a:lstStyle>
            <a:lvl1pPr eaLnBrk="0" hangingPunct="0">
              <a:defRPr>
                <a:latin typeface="Arial" pitchFamily="34" charset="0"/>
              </a:defRPr>
            </a:lvl1pPr>
          </a:lstStyle>
          <a:p>
            <a:pPr>
              <a:defRPr/>
            </a:pPr>
            <a:fld id="{7E9FD923-B247-47B5-AB60-A3EF71B6CB8B}" type="slidenum">
              <a:rPr lang="en-US" altLang="en-US"/>
              <a:pPr>
                <a:defRPr/>
              </a:pPr>
              <a:t>‹#›</a:t>
            </a:fld>
            <a:endParaRPr lang="en-US" altLang="en-US"/>
          </a:p>
        </p:txBody>
      </p:sp>
    </p:spTree>
    <p:extLst>
      <p:ext uri="{BB962C8B-B14F-4D97-AF65-F5344CB8AC3E}">
        <p14:creationId xmlns:p14="http://schemas.microsoft.com/office/powerpoint/2010/main" val="229549122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hangingPunct="0">
              <a:defRPr>
                <a:latin typeface="Arial" pitchFamily="34" charset="0"/>
              </a:defRPr>
            </a:lvl1pPr>
          </a:lstStyle>
          <a:p>
            <a:pPr>
              <a:defRPr/>
            </a:pPr>
            <a:fld id="{D46BD4D5-DA06-4A5C-8D0A-C652488C789C}" type="datetimeFigureOut">
              <a:rPr lang="en-US" altLang="en-US"/>
              <a:pPr>
                <a:defRPr/>
              </a:pPr>
              <a:t>8/14/2015</a:t>
            </a:fld>
            <a:endParaRPr lang="en-US"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US"/>
          </a:p>
        </p:txBody>
      </p:sp>
      <p:sp>
        <p:nvSpPr>
          <p:cNvPr id="7" name="Slide Number Placeholder 6"/>
          <p:cNvSpPr>
            <a:spLocks noGrp="1"/>
          </p:cNvSpPr>
          <p:nvPr>
            <p:ph type="sldNum" sz="quarter" idx="12"/>
          </p:nvPr>
        </p:nvSpPr>
        <p:spPr/>
        <p:txBody>
          <a:bodyPr/>
          <a:lstStyle>
            <a:lvl1pPr eaLnBrk="0" hangingPunct="0">
              <a:defRPr>
                <a:latin typeface="Arial" pitchFamily="34" charset="0"/>
              </a:defRPr>
            </a:lvl1pPr>
          </a:lstStyle>
          <a:p>
            <a:pPr>
              <a:defRPr/>
            </a:pPr>
            <a:fld id="{31BDDED9-1717-4B54-BB18-6221D659CA4F}" type="slidenum">
              <a:rPr lang="en-US" altLang="en-US"/>
              <a:pPr>
                <a:defRPr/>
              </a:pPr>
              <a:t>‹#›</a:t>
            </a:fld>
            <a:endParaRPr lang="en-US" altLang="en-US"/>
          </a:p>
        </p:txBody>
      </p:sp>
    </p:spTree>
    <p:extLst>
      <p:ext uri="{BB962C8B-B14F-4D97-AF65-F5344CB8AC3E}">
        <p14:creationId xmlns:p14="http://schemas.microsoft.com/office/powerpoint/2010/main" val="23539986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hangingPunct="0">
              <a:defRPr>
                <a:latin typeface="Arial" pitchFamily="34" charset="0"/>
              </a:defRPr>
            </a:lvl1pPr>
          </a:lstStyle>
          <a:p>
            <a:pPr>
              <a:defRPr/>
            </a:pPr>
            <a:fld id="{DB589391-F698-4E4B-B335-B8AF9FAD6B98}" type="datetimeFigureOut">
              <a:rPr lang="en-US" altLang="en-US"/>
              <a:pPr>
                <a:defRPr/>
              </a:pPr>
              <a:t>8/14/2015</a:t>
            </a:fld>
            <a:endParaRPr lang="en-US"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Arial" pitchFamily="34" charset="0"/>
              </a:defRPr>
            </a:lvl1pPr>
          </a:lstStyle>
          <a:p>
            <a:pPr>
              <a:defRPr/>
            </a:pPr>
            <a:fld id="{1775267B-AAC2-4AB0-96F2-9C2217C6BEB9}" type="slidenum">
              <a:rPr lang="en-US" altLang="en-US"/>
              <a:pPr>
                <a:defRPr/>
              </a:pPr>
              <a:t>‹#›</a:t>
            </a:fld>
            <a:endParaRPr lang="en-US" altLang="en-US"/>
          </a:p>
        </p:txBody>
      </p:sp>
    </p:spTree>
    <p:extLst>
      <p:ext uri="{BB962C8B-B14F-4D97-AF65-F5344CB8AC3E}">
        <p14:creationId xmlns:p14="http://schemas.microsoft.com/office/powerpoint/2010/main" val="3210908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hangingPunct="0">
              <a:defRPr>
                <a:latin typeface="Arial" pitchFamily="34" charset="0"/>
              </a:defRPr>
            </a:lvl1pPr>
          </a:lstStyle>
          <a:p>
            <a:pPr>
              <a:defRPr/>
            </a:pPr>
            <a:fld id="{E85B5744-F470-4E78-894E-17F7E6D6B162}" type="datetimeFigureOut">
              <a:rPr lang="en-US" altLang="en-US"/>
              <a:pPr>
                <a:defRPr/>
              </a:pPr>
              <a:t>8/14/2015</a:t>
            </a:fld>
            <a:endParaRPr lang="en-US"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Arial" pitchFamily="34" charset="0"/>
              </a:defRPr>
            </a:lvl1pPr>
          </a:lstStyle>
          <a:p>
            <a:pPr>
              <a:defRPr/>
            </a:pPr>
            <a:fld id="{4C064D7F-43F6-4142-88F1-F5377C91465B}" type="slidenum">
              <a:rPr lang="en-US" altLang="en-US"/>
              <a:pPr>
                <a:defRPr/>
              </a:pPr>
              <a:t>‹#›</a:t>
            </a:fld>
            <a:endParaRPr lang="en-US" altLang="en-US"/>
          </a:p>
        </p:txBody>
      </p:sp>
    </p:spTree>
    <p:extLst>
      <p:ext uri="{BB962C8B-B14F-4D97-AF65-F5344CB8AC3E}">
        <p14:creationId xmlns:p14="http://schemas.microsoft.com/office/powerpoint/2010/main" val="16795941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rgbClr val="FFFFFF"/>
        </a:solidFill>
        <a:effectLst/>
      </p:bgPr>
    </p:bg>
    <p:spTree>
      <p:nvGrpSpPr>
        <p:cNvPr id="1" name=""/>
        <p:cNvGrpSpPr/>
        <p:nvPr/>
      </p:nvGrpSpPr>
      <p:grpSpPr>
        <a:xfrm>
          <a:off x="0" y="0"/>
          <a:ext cx="0" cy="0"/>
          <a:chOff x="0" y="0"/>
          <a:chExt cx="0" cy="0"/>
        </a:xfrm>
      </p:grpSpPr>
      <p:pic>
        <p:nvPicPr>
          <p:cNvPr id="4" name="Picture 7" descr="READYppt_title_2.jpg"/>
          <p:cNvPicPr>
            <a:picLocks noChangeAspect="1"/>
          </p:cNvPicPr>
          <p:nvPr userDrawn="1"/>
        </p:nvPicPr>
        <p:blipFill>
          <a:blip r:embed="rId2">
            <a:extLst>
              <a:ext uri="{28A0092B-C50C-407E-A947-70E740481C1C}">
                <a14:useLocalDpi xmlns:a14="http://schemas.microsoft.com/office/drawing/2010/main" val="0"/>
              </a:ext>
            </a:extLst>
          </a:blip>
          <a:srcRect r="75462" b="65926"/>
          <a:stretch>
            <a:fillRect/>
          </a:stretch>
        </p:blipFill>
        <p:spPr bwMode="auto">
          <a:xfrm>
            <a:off x="0" y="0"/>
            <a:ext cx="2243138"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0"/>
          <p:cNvGrpSpPr>
            <a:grpSpLocks/>
          </p:cNvGrpSpPr>
          <p:nvPr userDrawn="1"/>
        </p:nvGrpSpPr>
        <p:grpSpPr bwMode="auto">
          <a:xfrm>
            <a:off x="241300" y="6305550"/>
            <a:ext cx="6172200" cy="304800"/>
            <a:chOff x="241300" y="6305550"/>
            <a:chExt cx="6172200" cy="304800"/>
          </a:xfrm>
        </p:grpSpPr>
        <p:sp>
          <p:nvSpPr>
            <p:cNvPr id="7" name="Rectangle 9"/>
            <p:cNvSpPr>
              <a:spLocks noChangeArrowheads="1"/>
            </p:cNvSpPr>
            <p:nvPr userDrawn="1"/>
          </p:nvSpPr>
          <p:spPr bwMode="auto">
            <a:xfrm>
              <a:off x="241300" y="6305550"/>
              <a:ext cx="6172200" cy="304800"/>
            </a:xfrm>
            <a:prstGeom prst="rect">
              <a:avLst/>
            </a:prstGeom>
            <a:solidFill>
              <a:schemeClr val="accent1"/>
            </a:solidFill>
            <a:ln>
              <a:noFill/>
            </a:ln>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786281" eaLnBrk="0" fontAlgn="base" hangingPunct="0">
                <a:spcBef>
                  <a:spcPct val="0"/>
                </a:spcBef>
                <a:spcAft>
                  <a:spcPct val="0"/>
                </a:spcAft>
                <a:defRPr/>
              </a:pPr>
              <a:endParaRPr lang="en-US" altLang="en-US" smtClean="0">
                <a:solidFill>
                  <a:srgbClr val="000000"/>
                </a:solidFill>
              </a:endParaRPr>
            </a:p>
          </p:txBody>
        </p:sp>
        <p:pic>
          <p:nvPicPr>
            <p:cNvPr id="8" name="Picture 10" descr="logo_oel.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36550" y="6339416"/>
              <a:ext cx="5791200" cy="16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5" name="Rectangle 3"/>
          <p:cNvSpPr>
            <a:spLocks noGrp="1" noChangeArrowheads="1"/>
          </p:cNvSpPr>
          <p:nvPr>
            <p:ph type="ctrTitle"/>
          </p:nvPr>
        </p:nvSpPr>
        <p:spPr>
          <a:xfrm>
            <a:off x="2438400" y="2667000"/>
            <a:ext cx="5562600" cy="2667000"/>
          </a:xfrm>
        </p:spPr>
        <p:txBody>
          <a:bodyPr/>
          <a:lstStyle>
            <a:lvl1pPr algn="ctr">
              <a:defRPr sz="2000">
                <a:solidFill>
                  <a:srgbClr val="63554C"/>
                </a:solidFill>
              </a:defRPr>
            </a:lvl1pPr>
          </a:lstStyle>
          <a:p>
            <a:endParaRPr lang="en-US" dirty="0"/>
          </a:p>
        </p:txBody>
      </p:sp>
      <p:sp>
        <p:nvSpPr>
          <p:cNvPr id="6" name="Text Placeholder 5"/>
          <p:cNvSpPr>
            <a:spLocks noGrp="1"/>
          </p:cNvSpPr>
          <p:nvPr>
            <p:ph type="body" sz="quarter" idx="10"/>
          </p:nvPr>
        </p:nvSpPr>
        <p:spPr>
          <a:xfrm>
            <a:off x="2286000" y="838200"/>
            <a:ext cx="6400800" cy="1295400"/>
          </a:xfrm>
        </p:spPr>
        <p:txBody>
          <a:bodyPr/>
          <a:lstStyle>
            <a:lvl1pPr marL="0" indent="0">
              <a:buNone/>
              <a:defRPr sz="4400" b="1"/>
            </a:lvl1pPr>
          </a:lstStyle>
          <a:p>
            <a:pPr lvl="0"/>
            <a:r>
              <a:rPr lang="en-US" dirty="0" smtClean="0"/>
              <a:t>Click to edit Master text style</a:t>
            </a:r>
          </a:p>
        </p:txBody>
      </p:sp>
    </p:spTree>
    <p:extLst>
      <p:ext uri="{BB962C8B-B14F-4D97-AF65-F5344CB8AC3E}">
        <p14:creationId xmlns:p14="http://schemas.microsoft.com/office/powerpoint/2010/main" val="60579695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3554C"/>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63554C"/>
                </a:solidFill>
              </a:defRPr>
            </a:lvl1pPr>
            <a:lvl2pPr>
              <a:defRPr>
                <a:solidFill>
                  <a:srgbClr val="63554C"/>
                </a:solidFill>
              </a:defRPr>
            </a:lvl2pPr>
            <a:lvl3pPr>
              <a:defRPr>
                <a:solidFill>
                  <a:srgbClr val="63554C"/>
                </a:solidFill>
              </a:defRPr>
            </a:lvl3pPr>
            <a:lvl4pPr>
              <a:defRPr>
                <a:solidFill>
                  <a:srgbClr val="63554C"/>
                </a:solidFill>
              </a:defRPr>
            </a:lvl4pPr>
            <a:lvl5pPr>
              <a:defRPr>
                <a:solidFill>
                  <a:srgbClr val="6355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068186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4" name="Picture 6" descr="C:\Users\emerritt1\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76375" y="0"/>
            <a:ext cx="61912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752600"/>
            <a:ext cx="7772400" cy="1927225"/>
          </a:xfrm>
        </p:spPr>
        <p:txBody>
          <a:bodyPr/>
          <a:lstStyle>
            <a:lvl1pPr>
              <a:defRPr b="1" cap="small" baseline="0">
                <a:solidFill>
                  <a:schemeClr val="accent4"/>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57300" y="4343400"/>
            <a:ext cx="6629400" cy="1524000"/>
          </a:xfrm>
        </p:spPr>
        <p:txBody>
          <a:bodyPr/>
          <a:lstStyle>
            <a:lvl1pPr marL="0" indent="0" algn="ctr">
              <a:buNone/>
              <a:defRPr cap="small" baseline="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9076089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3_Title Slide">
    <p:bg>
      <p:bgPr>
        <a:solidFill>
          <a:srgbClr val="FFFFFF"/>
        </a:solidFill>
        <a:effectLst/>
      </p:bgPr>
    </p:bg>
    <p:spTree>
      <p:nvGrpSpPr>
        <p:cNvPr id="1" name=""/>
        <p:cNvGrpSpPr/>
        <p:nvPr/>
      </p:nvGrpSpPr>
      <p:grpSpPr>
        <a:xfrm>
          <a:off x="0" y="0"/>
          <a:ext cx="0" cy="0"/>
          <a:chOff x="0" y="0"/>
          <a:chExt cx="0" cy="0"/>
        </a:xfrm>
      </p:grpSpPr>
      <p:pic>
        <p:nvPicPr>
          <p:cNvPr id="4" name="Picture 7" descr="READYppt_title_2.jpg"/>
          <p:cNvPicPr>
            <a:picLocks noChangeAspect="1"/>
          </p:cNvPicPr>
          <p:nvPr userDrawn="1"/>
        </p:nvPicPr>
        <p:blipFill>
          <a:blip r:embed="rId2">
            <a:extLst>
              <a:ext uri="{28A0092B-C50C-407E-A947-70E740481C1C}">
                <a14:useLocalDpi xmlns:a14="http://schemas.microsoft.com/office/drawing/2010/main" val="0"/>
              </a:ext>
            </a:extLst>
          </a:blip>
          <a:srcRect r="75462" b="65926"/>
          <a:stretch>
            <a:fillRect/>
          </a:stretch>
        </p:blipFill>
        <p:spPr bwMode="auto">
          <a:xfrm>
            <a:off x="0" y="0"/>
            <a:ext cx="2243138"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0"/>
          <p:cNvGrpSpPr>
            <a:grpSpLocks/>
          </p:cNvGrpSpPr>
          <p:nvPr userDrawn="1"/>
        </p:nvGrpSpPr>
        <p:grpSpPr bwMode="auto">
          <a:xfrm>
            <a:off x="241300" y="6305550"/>
            <a:ext cx="6172200" cy="304800"/>
            <a:chOff x="241300" y="6305550"/>
            <a:chExt cx="6172200" cy="304800"/>
          </a:xfrm>
        </p:grpSpPr>
        <p:sp>
          <p:nvSpPr>
            <p:cNvPr id="7" name="Rectangle 9"/>
            <p:cNvSpPr>
              <a:spLocks noChangeArrowheads="1"/>
            </p:cNvSpPr>
            <p:nvPr userDrawn="1"/>
          </p:nvSpPr>
          <p:spPr bwMode="auto">
            <a:xfrm>
              <a:off x="241300" y="6305550"/>
              <a:ext cx="6172200" cy="304800"/>
            </a:xfrm>
            <a:prstGeom prst="rect">
              <a:avLst/>
            </a:prstGeom>
            <a:solidFill>
              <a:schemeClr val="accent1"/>
            </a:solidFill>
            <a:ln>
              <a:noFill/>
            </a:ln>
            <a:extLst/>
          </p:spPr>
          <p:txBody>
            <a:bodyPr/>
            <a:lstStyle>
              <a:lvl1pPr defTabSz="912813">
                <a:defRPr sz="2400">
                  <a:solidFill>
                    <a:schemeClr val="tx1"/>
                  </a:solidFill>
                  <a:latin typeface="Arial" pitchFamily="34" charset="0"/>
                  <a:ea typeface="ＭＳ Ｐゴシック" pitchFamily="34" charset="-128"/>
                </a:defRPr>
              </a:lvl1pPr>
              <a:lvl2pPr marL="742950" indent="-285750" defTabSz="912813">
                <a:defRPr sz="2400">
                  <a:solidFill>
                    <a:schemeClr val="tx1"/>
                  </a:solidFill>
                  <a:latin typeface="Arial" pitchFamily="34" charset="0"/>
                  <a:ea typeface="ＭＳ Ｐゴシック" pitchFamily="34" charset="-128"/>
                </a:defRPr>
              </a:lvl2pPr>
              <a:lvl3pPr marL="1143000" indent="-228600" defTabSz="912813">
                <a:defRPr sz="2400">
                  <a:solidFill>
                    <a:schemeClr val="tx1"/>
                  </a:solidFill>
                  <a:latin typeface="Arial" pitchFamily="34" charset="0"/>
                  <a:ea typeface="ＭＳ Ｐゴシック" pitchFamily="34" charset="-128"/>
                </a:defRPr>
              </a:lvl3pPr>
              <a:lvl4pPr marL="1600200" indent="-228600" defTabSz="912813">
                <a:defRPr sz="2400">
                  <a:solidFill>
                    <a:schemeClr val="tx1"/>
                  </a:solidFill>
                  <a:latin typeface="Arial" pitchFamily="34" charset="0"/>
                  <a:ea typeface="ＭＳ Ｐゴシック" pitchFamily="34" charset="-128"/>
                </a:defRPr>
              </a:lvl4pPr>
              <a:lvl5pPr marL="2057400" indent="-228600" defTabSz="912813">
                <a:defRPr sz="2400">
                  <a:solidFill>
                    <a:schemeClr val="tx1"/>
                  </a:solidFill>
                  <a:latin typeface="Arial" pitchFamily="34" charset="0"/>
                  <a:ea typeface="ＭＳ Ｐゴシック" pitchFamily="34" charset="-128"/>
                </a:defRPr>
              </a:lvl5pPr>
              <a:lvl6pPr marL="2514600" indent="-228600" defTabSz="91281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91281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91281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91281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0" fontAlgn="base" hangingPunct="0">
                <a:spcBef>
                  <a:spcPct val="0"/>
                </a:spcBef>
                <a:spcAft>
                  <a:spcPct val="0"/>
                </a:spcAft>
                <a:defRPr/>
              </a:pPr>
              <a:endParaRPr lang="en-US" altLang="en-US" smtClean="0">
                <a:solidFill>
                  <a:srgbClr val="000000"/>
                </a:solidFill>
              </a:endParaRPr>
            </a:p>
          </p:txBody>
        </p:sp>
        <p:pic>
          <p:nvPicPr>
            <p:cNvPr id="8" name="Picture 10" descr="logo_oel.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36550" y="6339416"/>
              <a:ext cx="5791200" cy="16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5" name="Rectangle 3"/>
          <p:cNvSpPr>
            <a:spLocks noGrp="1" noChangeArrowheads="1"/>
          </p:cNvSpPr>
          <p:nvPr>
            <p:ph type="ctrTitle"/>
          </p:nvPr>
        </p:nvSpPr>
        <p:spPr>
          <a:xfrm>
            <a:off x="2438400" y="2667000"/>
            <a:ext cx="5562600" cy="2667000"/>
          </a:xfrm>
        </p:spPr>
        <p:txBody>
          <a:bodyPr/>
          <a:lstStyle>
            <a:lvl1pPr algn="ctr">
              <a:defRPr sz="2000">
                <a:solidFill>
                  <a:srgbClr val="63554C"/>
                </a:solidFill>
              </a:defRPr>
            </a:lvl1pPr>
          </a:lstStyle>
          <a:p>
            <a:endParaRPr lang="en-US" dirty="0"/>
          </a:p>
        </p:txBody>
      </p:sp>
      <p:sp>
        <p:nvSpPr>
          <p:cNvPr id="6" name="Text Placeholder 5"/>
          <p:cNvSpPr>
            <a:spLocks noGrp="1"/>
          </p:cNvSpPr>
          <p:nvPr>
            <p:ph type="body" sz="quarter" idx="10"/>
          </p:nvPr>
        </p:nvSpPr>
        <p:spPr>
          <a:xfrm>
            <a:off x="2286000" y="838200"/>
            <a:ext cx="6400800" cy="1295400"/>
          </a:xfrm>
        </p:spPr>
        <p:txBody>
          <a:bodyPr/>
          <a:lstStyle>
            <a:lvl1pPr marL="0" indent="0">
              <a:buNone/>
              <a:defRPr sz="4400" b="1"/>
            </a:lvl1pPr>
          </a:lstStyle>
          <a:p>
            <a:pPr lvl="0"/>
            <a:r>
              <a:rPr lang="en-US" dirty="0" smtClean="0"/>
              <a:t>Click to edit Master text style</a:t>
            </a:r>
          </a:p>
        </p:txBody>
      </p:sp>
    </p:spTree>
    <p:extLst>
      <p:ext uri="{BB962C8B-B14F-4D97-AF65-F5344CB8AC3E}">
        <p14:creationId xmlns:p14="http://schemas.microsoft.com/office/powerpoint/2010/main" val="1831763546"/>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s-E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s-E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B5ECD6F6-99DA-40F3-A890-F6B8307E8BB9}"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41072301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3554C"/>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63554C"/>
                </a:solidFill>
              </a:defRPr>
            </a:lvl1pPr>
            <a:lvl2pPr>
              <a:defRPr>
                <a:solidFill>
                  <a:srgbClr val="63554C"/>
                </a:solidFill>
              </a:defRPr>
            </a:lvl2pPr>
            <a:lvl3pPr>
              <a:defRPr>
                <a:solidFill>
                  <a:srgbClr val="63554C"/>
                </a:solidFill>
              </a:defRPr>
            </a:lvl3pPr>
            <a:lvl4pPr>
              <a:defRPr>
                <a:solidFill>
                  <a:srgbClr val="63554C"/>
                </a:solidFill>
              </a:defRPr>
            </a:lvl4pPr>
            <a:lvl5pPr>
              <a:defRPr>
                <a:solidFill>
                  <a:srgbClr val="6355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83872955"/>
      </p:ext>
    </p:extLst>
  </p:cSld>
  <p:clrMapOvr>
    <a:masterClrMapping/>
  </p:clrMapOvr>
  <p:transition spd="slow"/>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4_Title Slide">
    <p:bg>
      <p:bgPr>
        <a:solidFill>
          <a:srgbClr val="FFFFFF"/>
        </a:solidFill>
        <a:effectLst/>
      </p:bgPr>
    </p:bg>
    <p:spTree>
      <p:nvGrpSpPr>
        <p:cNvPr id="1" name=""/>
        <p:cNvGrpSpPr/>
        <p:nvPr/>
      </p:nvGrpSpPr>
      <p:grpSpPr>
        <a:xfrm>
          <a:off x="0" y="0"/>
          <a:ext cx="0" cy="0"/>
          <a:chOff x="0" y="0"/>
          <a:chExt cx="0" cy="0"/>
        </a:xfrm>
      </p:grpSpPr>
      <p:pic>
        <p:nvPicPr>
          <p:cNvPr id="4" name="Picture 7" descr="READYppt_title_2.jpg"/>
          <p:cNvPicPr>
            <a:picLocks noChangeAspect="1"/>
          </p:cNvPicPr>
          <p:nvPr userDrawn="1"/>
        </p:nvPicPr>
        <p:blipFill>
          <a:blip r:embed="rId2">
            <a:extLst>
              <a:ext uri="{28A0092B-C50C-407E-A947-70E740481C1C}">
                <a14:useLocalDpi xmlns:a14="http://schemas.microsoft.com/office/drawing/2010/main" val="0"/>
              </a:ext>
            </a:extLst>
          </a:blip>
          <a:srcRect r="75462" b="65926"/>
          <a:stretch>
            <a:fillRect/>
          </a:stretch>
        </p:blipFill>
        <p:spPr bwMode="auto">
          <a:xfrm>
            <a:off x="0" y="0"/>
            <a:ext cx="2243138"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0"/>
          <p:cNvGrpSpPr>
            <a:grpSpLocks/>
          </p:cNvGrpSpPr>
          <p:nvPr userDrawn="1"/>
        </p:nvGrpSpPr>
        <p:grpSpPr bwMode="auto">
          <a:xfrm>
            <a:off x="241300" y="6305550"/>
            <a:ext cx="6172200" cy="304800"/>
            <a:chOff x="241300" y="6305550"/>
            <a:chExt cx="6172200" cy="304800"/>
          </a:xfrm>
        </p:grpSpPr>
        <p:sp>
          <p:nvSpPr>
            <p:cNvPr id="7" name="Rectangle 9"/>
            <p:cNvSpPr>
              <a:spLocks noChangeArrowheads="1"/>
            </p:cNvSpPr>
            <p:nvPr userDrawn="1"/>
          </p:nvSpPr>
          <p:spPr bwMode="auto">
            <a:xfrm>
              <a:off x="241300" y="6305550"/>
              <a:ext cx="6172200" cy="304800"/>
            </a:xfrm>
            <a:prstGeom prst="rect">
              <a:avLst/>
            </a:prstGeom>
            <a:solidFill>
              <a:schemeClr val="accent1"/>
            </a:solidFill>
            <a:ln>
              <a:noFill/>
            </a:ln>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0" fontAlgn="base" hangingPunct="0">
                <a:spcBef>
                  <a:spcPct val="0"/>
                </a:spcBef>
                <a:spcAft>
                  <a:spcPct val="0"/>
                </a:spcAft>
                <a:defRPr/>
              </a:pPr>
              <a:endParaRPr lang="en-US" altLang="en-US">
                <a:solidFill>
                  <a:srgbClr val="000000"/>
                </a:solidFill>
              </a:endParaRPr>
            </a:p>
          </p:txBody>
        </p:sp>
        <p:pic>
          <p:nvPicPr>
            <p:cNvPr id="8" name="Picture 10" descr="logo_oel.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36550" y="6339416"/>
              <a:ext cx="5791200" cy="16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5" name="Rectangle 3"/>
          <p:cNvSpPr>
            <a:spLocks noGrp="1" noChangeArrowheads="1"/>
          </p:cNvSpPr>
          <p:nvPr>
            <p:ph type="ctrTitle"/>
          </p:nvPr>
        </p:nvSpPr>
        <p:spPr>
          <a:xfrm>
            <a:off x="2438400" y="2667000"/>
            <a:ext cx="5562600" cy="2667000"/>
          </a:xfrm>
        </p:spPr>
        <p:txBody>
          <a:bodyPr/>
          <a:lstStyle>
            <a:lvl1pPr algn="ctr">
              <a:defRPr sz="2000">
                <a:solidFill>
                  <a:srgbClr val="63554C"/>
                </a:solidFill>
              </a:defRPr>
            </a:lvl1pPr>
          </a:lstStyle>
          <a:p>
            <a:endParaRPr lang="en-US" dirty="0"/>
          </a:p>
        </p:txBody>
      </p:sp>
      <p:sp>
        <p:nvSpPr>
          <p:cNvPr id="6" name="Text Placeholder 5"/>
          <p:cNvSpPr>
            <a:spLocks noGrp="1"/>
          </p:cNvSpPr>
          <p:nvPr>
            <p:ph type="body" sz="quarter" idx="10"/>
          </p:nvPr>
        </p:nvSpPr>
        <p:spPr>
          <a:xfrm>
            <a:off x="2286000" y="838200"/>
            <a:ext cx="6400800" cy="1295400"/>
          </a:xfrm>
        </p:spPr>
        <p:txBody>
          <a:bodyPr/>
          <a:lstStyle>
            <a:lvl1pPr marL="0" indent="0">
              <a:buNone/>
              <a:defRPr sz="4400" b="1"/>
            </a:lvl1pPr>
          </a:lstStyle>
          <a:p>
            <a:pPr lvl="0"/>
            <a:r>
              <a:rPr lang="en-US" dirty="0" smtClean="0"/>
              <a:t>Click to edit Master text style</a:t>
            </a:r>
          </a:p>
        </p:txBody>
      </p:sp>
    </p:spTree>
    <p:extLst>
      <p:ext uri="{BB962C8B-B14F-4D97-AF65-F5344CB8AC3E}">
        <p14:creationId xmlns:p14="http://schemas.microsoft.com/office/powerpoint/2010/main" val="126119241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3554C"/>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63554C"/>
                </a:solidFill>
              </a:defRPr>
            </a:lvl1pPr>
            <a:lvl2pPr>
              <a:defRPr>
                <a:solidFill>
                  <a:srgbClr val="63554C"/>
                </a:solidFill>
              </a:defRPr>
            </a:lvl2pPr>
            <a:lvl3pPr>
              <a:defRPr>
                <a:solidFill>
                  <a:srgbClr val="63554C"/>
                </a:solidFill>
              </a:defRPr>
            </a:lvl3pPr>
            <a:lvl4pPr>
              <a:defRPr>
                <a:solidFill>
                  <a:srgbClr val="63554C"/>
                </a:solidFill>
              </a:defRPr>
            </a:lvl4pPr>
            <a:lvl5pPr>
              <a:defRPr>
                <a:solidFill>
                  <a:srgbClr val="6355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1970555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_Title Slide">
    <p:spTree>
      <p:nvGrpSpPr>
        <p:cNvPr id="1" name=""/>
        <p:cNvGrpSpPr/>
        <p:nvPr/>
      </p:nvGrpSpPr>
      <p:grpSpPr>
        <a:xfrm>
          <a:off x="0" y="0"/>
          <a:ext cx="0" cy="0"/>
          <a:chOff x="0" y="0"/>
          <a:chExt cx="0" cy="0"/>
        </a:xfrm>
      </p:grpSpPr>
      <p:pic>
        <p:nvPicPr>
          <p:cNvPr id="4" name="Picture 6" descr="C:\Users\emerritt1\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76375" y="0"/>
            <a:ext cx="61912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752600"/>
            <a:ext cx="7772400" cy="1927225"/>
          </a:xfrm>
        </p:spPr>
        <p:txBody>
          <a:bodyPr/>
          <a:lstStyle>
            <a:lvl1pPr>
              <a:defRPr b="1" cap="small" baseline="0">
                <a:solidFill>
                  <a:schemeClr val="accent4"/>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57300" y="4343400"/>
            <a:ext cx="6629400" cy="1524000"/>
          </a:xfrm>
        </p:spPr>
        <p:txBody>
          <a:bodyPr/>
          <a:lstStyle>
            <a:lvl1pPr marL="0" indent="0" algn="ctr">
              <a:buNone/>
              <a:defRPr cap="small" baseline="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2692002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6_Title Slide">
    <p:spTree>
      <p:nvGrpSpPr>
        <p:cNvPr id="1" name=""/>
        <p:cNvGrpSpPr/>
        <p:nvPr/>
      </p:nvGrpSpPr>
      <p:grpSpPr>
        <a:xfrm>
          <a:off x="0" y="0"/>
          <a:ext cx="0" cy="0"/>
          <a:chOff x="0" y="0"/>
          <a:chExt cx="0" cy="0"/>
        </a:xfrm>
      </p:grpSpPr>
      <p:pic>
        <p:nvPicPr>
          <p:cNvPr id="4" name="Picture 6" descr="C:\Users\emerritt1\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76375" y="0"/>
            <a:ext cx="61912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752600"/>
            <a:ext cx="7772400" cy="1927225"/>
          </a:xfrm>
        </p:spPr>
        <p:txBody>
          <a:bodyPr/>
          <a:lstStyle>
            <a:lvl1pPr>
              <a:defRPr b="1" cap="small" baseline="0">
                <a:solidFill>
                  <a:schemeClr val="accent4"/>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57300" y="4343400"/>
            <a:ext cx="6629400" cy="1524000"/>
          </a:xfrm>
        </p:spPr>
        <p:txBody>
          <a:bodyPr/>
          <a:lstStyle>
            <a:lvl1pPr marL="0" indent="0" algn="ctr">
              <a:buNone/>
              <a:defRPr cap="small" baseline="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499995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7_Title Slide">
    <p:bg>
      <p:bgPr>
        <a:solidFill>
          <a:srgbClr val="FFFFFF"/>
        </a:solidFill>
        <a:effectLst/>
      </p:bgPr>
    </p:bg>
    <p:spTree>
      <p:nvGrpSpPr>
        <p:cNvPr id="1" name=""/>
        <p:cNvGrpSpPr/>
        <p:nvPr/>
      </p:nvGrpSpPr>
      <p:grpSpPr>
        <a:xfrm>
          <a:off x="0" y="0"/>
          <a:ext cx="0" cy="0"/>
          <a:chOff x="0" y="0"/>
          <a:chExt cx="0" cy="0"/>
        </a:xfrm>
      </p:grpSpPr>
      <p:pic>
        <p:nvPicPr>
          <p:cNvPr id="4" name="Picture 7" descr="READYppt_title_2.jpg"/>
          <p:cNvPicPr>
            <a:picLocks noChangeAspect="1"/>
          </p:cNvPicPr>
          <p:nvPr userDrawn="1"/>
        </p:nvPicPr>
        <p:blipFill>
          <a:blip r:embed="rId2">
            <a:extLst>
              <a:ext uri="{28A0092B-C50C-407E-A947-70E740481C1C}">
                <a14:useLocalDpi xmlns:a14="http://schemas.microsoft.com/office/drawing/2010/main" val="0"/>
              </a:ext>
            </a:extLst>
          </a:blip>
          <a:srcRect r="75462" b="65926"/>
          <a:stretch>
            <a:fillRect/>
          </a:stretch>
        </p:blipFill>
        <p:spPr bwMode="auto">
          <a:xfrm>
            <a:off x="0" y="0"/>
            <a:ext cx="2243138"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0"/>
          <p:cNvGrpSpPr>
            <a:grpSpLocks/>
          </p:cNvGrpSpPr>
          <p:nvPr userDrawn="1"/>
        </p:nvGrpSpPr>
        <p:grpSpPr bwMode="auto">
          <a:xfrm>
            <a:off x="241300" y="6305550"/>
            <a:ext cx="6172200" cy="304800"/>
            <a:chOff x="241300" y="6305550"/>
            <a:chExt cx="6172200" cy="304800"/>
          </a:xfrm>
        </p:grpSpPr>
        <p:sp>
          <p:nvSpPr>
            <p:cNvPr id="7" name="Rectangle 9"/>
            <p:cNvSpPr>
              <a:spLocks noChangeArrowheads="1"/>
            </p:cNvSpPr>
            <p:nvPr userDrawn="1"/>
          </p:nvSpPr>
          <p:spPr bwMode="auto">
            <a:xfrm>
              <a:off x="241300" y="6305550"/>
              <a:ext cx="6172200" cy="304800"/>
            </a:xfrm>
            <a:prstGeom prst="rect">
              <a:avLst/>
            </a:prstGeom>
            <a:solidFill>
              <a:schemeClr val="accent1"/>
            </a:solidFill>
            <a:ln>
              <a:noFill/>
            </a:ln>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0" fontAlgn="base" hangingPunct="0">
                <a:spcBef>
                  <a:spcPct val="0"/>
                </a:spcBef>
                <a:spcAft>
                  <a:spcPct val="0"/>
                </a:spcAft>
                <a:defRPr/>
              </a:pPr>
              <a:endParaRPr lang="en-US" altLang="en-US" smtClean="0">
                <a:solidFill>
                  <a:srgbClr val="000000"/>
                </a:solidFill>
              </a:endParaRPr>
            </a:p>
          </p:txBody>
        </p:sp>
        <p:pic>
          <p:nvPicPr>
            <p:cNvPr id="8" name="Picture 10" descr="logo_oel.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36550" y="6339416"/>
              <a:ext cx="5791200" cy="16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5" name="Rectangle 3"/>
          <p:cNvSpPr>
            <a:spLocks noGrp="1" noChangeArrowheads="1"/>
          </p:cNvSpPr>
          <p:nvPr>
            <p:ph type="ctrTitle"/>
          </p:nvPr>
        </p:nvSpPr>
        <p:spPr>
          <a:xfrm>
            <a:off x="2438400" y="2667000"/>
            <a:ext cx="5562600" cy="2667000"/>
          </a:xfrm>
        </p:spPr>
        <p:txBody>
          <a:bodyPr/>
          <a:lstStyle>
            <a:lvl1pPr algn="ctr">
              <a:defRPr sz="2000">
                <a:solidFill>
                  <a:srgbClr val="63554C"/>
                </a:solidFill>
              </a:defRPr>
            </a:lvl1pPr>
          </a:lstStyle>
          <a:p>
            <a:endParaRPr lang="en-US" dirty="0"/>
          </a:p>
        </p:txBody>
      </p:sp>
      <p:sp>
        <p:nvSpPr>
          <p:cNvPr id="6" name="Text Placeholder 5"/>
          <p:cNvSpPr>
            <a:spLocks noGrp="1"/>
          </p:cNvSpPr>
          <p:nvPr>
            <p:ph type="body" sz="quarter" idx="10"/>
          </p:nvPr>
        </p:nvSpPr>
        <p:spPr>
          <a:xfrm>
            <a:off x="2286000" y="838200"/>
            <a:ext cx="6400800" cy="1295400"/>
          </a:xfrm>
        </p:spPr>
        <p:txBody>
          <a:bodyPr/>
          <a:lstStyle>
            <a:lvl1pPr marL="0" indent="0">
              <a:buNone/>
              <a:defRPr sz="4400" b="1"/>
            </a:lvl1pPr>
          </a:lstStyle>
          <a:p>
            <a:pPr lvl="0"/>
            <a:r>
              <a:rPr lang="en-US" dirty="0" smtClean="0"/>
              <a:t>Click to edit Master text style</a:t>
            </a:r>
          </a:p>
        </p:txBody>
      </p:sp>
    </p:spTree>
    <p:extLst>
      <p:ext uri="{BB962C8B-B14F-4D97-AF65-F5344CB8AC3E}">
        <p14:creationId xmlns:p14="http://schemas.microsoft.com/office/powerpoint/2010/main" val="118404673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3554C"/>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63554C"/>
                </a:solidFill>
              </a:defRPr>
            </a:lvl1pPr>
            <a:lvl2pPr>
              <a:defRPr>
                <a:solidFill>
                  <a:srgbClr val="63554C"/>
                </a:solidFill>
              </a:defRPr>
            </a:lvl2pPr>
            <a:lvl3pPr>
              <a:defRPr>
                <a:solidFill>
                  <a:srgbClr val="63554C"/>
                </a:solidFill>
              </a:defRPr>
            </a:lvl3pPr>
            <a:lvl4pPr>
              <a:defRPr>
                <a:solidFill>
                  <a:srgbClr val="63554C"/>
                </a:solidFill>
              </a:defRPr>
            </a:lvl4pPr>
            <a:lvl5pPr>
              <a:defRPr>
                <a:solidFill>
                  <a:srgbClr val="6355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4965324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8_Title Slide">
    <p:spTree>
      <p:nvGrpSpPr>
        <p:cNvPr id="1" name=""/>
        <p:cNvGrpSpPr/>
        <p:nvPr/>
      </p:nvGrpSpPr>
      <p:grpSpPr>
        <a:xfrm>
          <a:off x="0" y="0"/>
          <a:ext cx="0" cy="0"/>
          <a:chOff x="0" y="0"/>
          <a:chExt cx="0" cy="0"/>
        </a:xfrm>
      </p:grpSpPr>
      <p:pic>
        <p:nvPicPr>
          <p:cNvPr id="4" name="Picture 6" descr="C:\Users\emerritt1\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76375" y="0"/>
            <a:ext cx="61912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752600"/>
            <a:ext cx="7772400" cy="1927225"/>
          </a:xfrm>
        </p:spPr>
        <p:txBody>
          <a:bodyPr/>
          <a:lstStyle>
            <a:lvl1pPr>
              <a:defRPr b="1" cap="small" baseline="0">
                <a:solidFill>
                  <a:schemeClr val="accent4"/>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57300" y="4343400"/>
            <a:ext cx="6629400" cy="1524000"/>
          </a:xfrm>
        </p:spPr>
        <p:txBody>
          <a:bodyPr/>
          <a:lstStyle>
            <a:lvl1pPr marL="0" indent="0" algn="ctr">
              <a:buNone/>
              <a:defRPr cap="small" baseline="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9897484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9_Title Slide">
    <p:spTree>
      <p:nvGrpSpPr>
        <p:cNvPr id="1" name=""/>
        <p:cNvGrpSpPr/>
        <p:nvPr/>
      </p:nvGrpSpPr>
      <p:grpSpPr>
        <a:xfrm>
          <a:off x="0" y="0"/>
          <a:ext cx="0" cy="0"/>
          <a:chOff x="0" y="0"/>
          <a:chExt cx="0" cy="0"/>
        </a:xfrm>
      </p:grpSpPr>
      <p:pic>
        <p:nvPicPr>
          <p:cNvPr id="4" name="Picture 6" descr="C:\Users\emerritt1\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76375" y="0"/>
            <a:ext cx="61912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752600"/>
            <a:ext cx="7772400" cy="1927225"/>
          </a:xfrm>
        </p:spPr>
        <p:txBody>
          <a:bodyPr/>
          <a:lstStyle>
            <a:lvl1pPr>
              <a:defRPr b="1" cap="small" baseline="0">
                <a:solidFill>
                  <a:schemeClr val="accent4"/>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57300" y="4343400"/>
            <a:ext cx="6629400" cy="1524000"/>
          </a:xfrm>
        </p:spPr>
        <p:txBody>
          <a:bodyPr/>
          <a:lstStyle>
            <a:lvl1pPr marL="0" indent="0" algn="ctr">
              <a:buNone/>
              <a:defRPr cap="small" baseline="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7464512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10_Title Slide">
    <p:spTree>
      <p:nvGrpSpPr>
        <p:cNvPr id="1" name=""/>
        <p:cNvGrpSpPr/>
        <p:nvPr/>
      </p:nvGrpSpPr>
      <p:grpSpPr>
        <a:xfrm>
          <a:off x="0" y="0"/>
          <a:ext cx="0" cy="0"/>
          <a:chOff x="0" y="0"/>
          <a:chExt cx="0" cy="0"/>
        </a:xfrm>
      </p:grpSpPr>
      <p:pic>
        <p:nvPicPr>
          <p:cNvPr id="4" name="Picture 6" descr="C:\Users\emerritt1\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76375" y="0"/>
            <a:ext cx="61912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752600"/>
            <a:ext cx="7772400" cy="1927225"/>
          </a:xfrm>
        </p:spPr>
        <p:txBody>
          <a:bodyPr/>
          <a:lstStyle>
            <a:lvl1pPr>
              <a:defRPr b="1" cap="small" baseline="0">
                <a:solidFill>
                  <a:schemeClr val="accent4"/>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57300" y="4343400"/>
            <a:ext cx="6629400" cy="1524000"/>
          </a:xfrm>
        </p:spPr>
        <p:txBody>
          <a:bodyPr/>
          <a:lstStyle>
            <a:lvl1pPr marL="0" indent="0" algn="ctr">
              <a:buNone/>
              <a:defRPr cap="small" baseline="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8416111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s-E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s-E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F3ED3570-2872-4117-ABDE-38A7C731ADA9}"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5052401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11_Title Slide">
    <p:spTree>
      <p:nvGrpSpPr>
        <p:cNvPr id="1" name=""/>
        <p:cNvGrpSpPr/>
        <p:nvPr/>
      </p:nvGrpSpPr>
      <p:grpSpPr>
        <a:xfrm>
          <a:off x="0" y="0"/>
          <a:ext cx="0" cy="0"/>
          <a:chOff x="0" y="0"/>
          <a:chExt cx="0" cy="0"/>
        </a:xfrm>
      </p:grpSpPr>
      <p:pic>
        <p:nvPicPr>
          <p:cNvPr id="4" name="Picture 6" descr="C:\Users\emerritt1\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76375" y="0"/>
            <a:ext cx="61912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752600"/>
            <a:ext cx="7772400" cy="1927225"/>
          </a:xfrm>
        </p:spPr>
        <p:txBody>
          <a:bodyPr/>
          <a:lstStyle>
            <a:lvl1pPr>
              <a:defRPr b="1" cap="small" baseline="0">
                <a:solidFill>
                  <a:schemeClr val="accent4"/>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57300" y="4343400"/>
            <a:ext cx="6629400" cy="1524000"/>
          </a:xfrm>
        </p:spPr>
        <p:txBody>
          <a:bodyPr/>
          <a:lstStyle>
            <a:lvl1pPr marL="0" indent="0" algn="ctr">
              <a:buNone/>
              <a:defRPr cap="small" baseline="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00374343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12_Title Slide">
    <p:bg>
      <p:bgPr>
        <a:solidFill>
          <a:srgbClr val="FFFFFF"/>
        </a:solidFill>
        <a:effectLst/>
      </p:bgPr>
    </p:bg>
    <p:spTree>
      <p:nvGrpSpPr>
        <p:cNvPr id="1" name=""/>
        <p:cNvGrpSpPr/>
        <p:nvPr/>
      </p:nvGrpSpPr>
      <p:grpSpPr>
        <a:xfrm>
          <a:off x="0" y="0"/>
          <a:ext cx="0" cy="0"/>
          <a:chOff x="0" y="0"/>
          <a:chExt cx="0" cy="0"/>
        </a:xfrm>
      </p:grpSpPr>
      <p:pic>
        <p:nvPicPr>
          <p:cNvPr id="4" name="Picture 7" descr="READYppt_title_2.jpg"/>
          <p:cNvPicPr>
            <a:picLocks noChangeAspect="1"/>
          </p:cNvPicPr>
          <p:nvPr userDrawn="1"/>
        </p:nvPicPr>
        <p:blipFill>
          <a:blip r:embed="rId2">
            <a:extLst>
              <a:ext uri="{28A0092B-C50C-407E-A947-70E740481C1C}">
                <a14:useLocalDpi xmlns:a14="http://schemas.microsoft.com/office/drawing/2010/main" val="0"/>
              </a:ext>
            </a:extLst>
          </a:blip>
          <a:srcRect r="75462" b="65926"/>
          <a:stretch>
            <a:fillRect/>
          </a:stretch>
        </p:blipFill>
        <p:spPr bwMode="auto">
          <a:xfrm>
            <a:off x="0" y="0"/>
            <a:ext cx="2243138"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0"/>
          <p:cNvGrpSpPr>
            <a:grpSpLocks/>
          </p:cNvGrpSpPr>
          <p:nvPr userDrawn="1"/>
        </p:nvGrpSpPr>
        <p:grpSpPr bwMode="auto">
          <a:xfrm>
            <a:off x="241300" y="6305550"/>
            <a:ext cx="6172200" cy="304800"/>
            <a:chOff x="241300" y="6305550"/>
            <a:chExt cx="6172200" cy="304800"/>
          </a:xfrm>
        </p:grpSpPr>
        <p:sp>
          <p:nvSpPr>
            <p:cNvPr id="7" name="Rectangle 9"/>
            <p:cNvSpPr>
              <a:spLocks noChangeArrowheads="1"/>
            </p:cNvSpPr>
            <p:nvPr userDrawn="1"/>
          </p:nvSpPr>
          <p:spPr bwMode="auto">
            <a:xfrm>
              <a:off x="241300" y="6305550"/>
              <a:ext cx="6172200" cy="304800"/>
            </a:xfrm>
            <a:prstGeom prst="rect">
              <a:avLst/>
            </a:prstGeom>
            <a:solidFill>
              <a:schemeClr val="accent1"/>
            </a:solidFill>
            <a:ln>
              <a:noFill/>
            </a:ln>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0" fontAlgn="base" hangingPunct="0">
                <a:spcBef>
                  <a:spcPct val="0"/>
                </a:spcBef>
                <a:spcAft>
                  <a:spcPct val="0"/>
                </a:spcAft>
                <a:defRPr/>
              </a:pPr>
              <a:endParaRPr lang="en-US" altLang="en-US" smtClean="0">
                <a:solidFill>
                  <a:srgbClr val="000000"/>
                </a:solidFill>
              </a:endParaRPr>
            </a:p>
          </p:txBody>
        </p:sp>
        <p:pic>
          <p:nvPicPr>
            <p:cNvPr id="8" name="Picture 10" descr="logo_oel.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36550" y="6339416"/>
              <a:ext cx="5791200" cy="16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5" name="Rectangle 3"/>
          <p:cNvSpPr>
            <a:spLocks noGrp="1" noChangeArrowheads="1"/>
          </p:cNvSpPr>
          <p:nvPr>
            <p:ph type="ctrTitle"/>
          </p:nvPr>
        </p:nvSpPr>
        <p:spPr>
          <a:xfrm>
            <a:off x="2438400" y="2667000"/>
            <a:ext cx="5562600" cy="2667000"/>
          </a:xfrm>
        </p:spPr>
        <p:txBody>
          <a:bodyPr/>
          <a:lstStyle>
            <a:lvl1pPr algn="ctr">
              <a:defRPr sz="2000">
                <a:solidFill>
                  <a:srgbClr val="63554C"/>
                </a:solidFill>
              </a:defRPr>
            </a:lvl1pPr>
          </a:lstStyle>
          <a:p>
            <a:endParaRPr lang="en-US" dirty="0"/>
          </a:p>
        </p:txBody>
      </p:sp>
      <p:sp>
        <p:nvSpPr>
          <p:cNvPr id="6" name="Text Placeholder 5"/>
          <p:cNvSpPr>
            <a:spLocks noGrp="1"/>
          </p:cNvSpPr>
          <p:nvPr>
            <p:ph type="body" sz="quarter" idx="10"/>
          </p:nvPr>
        </p:nvSpPr>
        <p:spPr>
          <a:xfrm>
            <a:off x="2286000" y="838200"/>
            <a:ext cx="6400800" cy="1295400"/>
          </a:xfrm>
        </p:spPr>
        <p:txBody>
          <a:bodyPr/>
          <a:lstStyle>
            <a:lvl1pPr marL="0" indent="0">
              <a:buNone/>
              <a:defRPr sz="4400" b="1"/>
            </a:lvl1pPr>
          </a:lstStyle>
          <a:p>
            <a:pPr lvl="0"/>
            <a:r>
              <a:rPr lang="en-US" dirty="0" smtClean="0"/>
              <a:t>Click to edit Master text style</a:t>
            </a:r>
          </a:p>
        </p:txBody>
      </p:sp>
    </p:spTree>
    <p:extLst>
      <p:ext uri="{BB962C8B-B14F-4D97-AF65-F5344CB8AC3E}">
        <p14:creationId xmlns:p14="http://schemas.microsoft.com/office/powerpoint/2010/main" val="1987088243"/>
      </p:ext>
    </p:extLst>
  </p:cSld>
  <p:clrMapOvr>
    <a:masterClrMapping/>
  </p:clrMapOvr>
  <p:transition spd="slow"/>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3554C"/>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63554C"/>
                </a:solidFill>
              </a:defRPr>
            </a:lvl1pPr>
            <a:lvl2pPr>
              <a:defRPr>
                <a:solidFill>
                  <a:srgbClr val="63554C"/>
                </a:solidFill>
              </a:defRPr>
            </a:lvl2pPr>
            <a:lvl3pPr>
              <a:defRPr>
                <a:solidFill>
                  <a:srgbClr val="63554C"/>
                </a:solidFill>
              </a:defRPr>
            </a:lvl3pPr>
            <a:lvl4pPr>
              <a:defRPr>
                <a:solidFill>
                  <a:srgbClr val="63554C"/>
                </a:solidFill>
              </a:defRPr>
            </a:lvl4pPr>
            <a:lvl5pPr>
              <a:defRPr>
                <a:solidFill>
                  <a:srgbClr val="6355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24442383"/>
      </p:ext>
    </p:extLst>
  </p:cSld>
  <p:clrMapOvr>
    <a:masterClrMapping/>
  </p:clrMapOvr>
  <p:transition spd="slow"/>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13_Title Slide">
    <p:bg>
      <p:bgPr>
        <a:solidFill>
          <a:srgbClr val="FFFFFF"/>
        </a:solidFill>
        <a:effectLst/>
      </p:bgPr>
    </p:bg>
    <p:spTree>
      <p:nvGrpSpPr>
        <p:cNvPr id="1" name=""/>
        <p:cNvGrpSpPr/>
        <p:nvPr/>
      </p:nvGrpSpPr>
      <p:grpSpPr>
        <a:xfrm>
          <a:off x="0" y="0"/>
          <a:ext cx="0" cy="0"/>
          <a:chOff x="0" y="0"/>
          <a:chExt cx="0" cy="0"/>
        </a:xfrm>
      </p:grpSpPr>
      <p:pic>
        <p:nvPicPr>
          <p:cNvPr id="4" name="Picture 7" descr="READYppt_title_2.jpg"/>
          <p:cNvPicPr>
            <a:picLocks noChangeAspect="1"/>
          </p:cNvPicPr>
          <p:nvPr userDrawn="1"/>
        </p:nvPicPr>
        <p:blipFill>
          <a:blip r:embed="rId2">
            <a:extLst>
              <a:ext uri="{28A0092B-C50C-407E-A947-70E740481C1C}">
                <a14:useLocalDpi xmlns:a14="http://schemas.microsoft.com/office/drawing/2010/main" val="0"/>
              </a:ext>
            </a:extLst>
          </a:blip>
          <a:srcRect r="75462" b="65926"/>
          <a:stretch>
            <a:fillRect/>
          </a:stretch>
        </p:blipFill>
        <p:spPr bwMode="auto">
          <a:xfrm>
            <a:off x="0" y="0"/>
            <a:ext cx="2243138"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0"/>
          <p:cNvGrpSpPr>
            <a:grpSpLocks/>
          </p:cNvGrpSpPr>
          <p:nvPr userDrawn="1"/>
        </p:nvGrpSpPr>
        <p:grpSpPr bwMode="auto">
          <a:xfrm>
            <a:off x="241300" y="6305550"/>
            <a:ext cx="6172200" cy="304800"/>
            <a:chOff x="241300" y="6305550"/>
            <a:chExt cx="6172200" cy="304800"/>
          </a:xfrm>
        </p:grpSpPr>
        <p:sp>
          <p:nvSpPr>
            <p:cNvPr id="7" name="Rectangle 9"/>
            <p:cNvSpPr>
              <a:spLocks noChangeArrowheads="1"/>
            </p:cNvSpPr>
            <p:nvPr userDrawn="1"/>
          </p:nvSpPr>
          <p:spPr bwMode="auto">
            <a:xfrm>
              <a:off x="241300" y="6305550"/>
              <a:ext cx="6172200" cy="304800"/>
            </a:xfrm>
            <a:prstGeom prst="rect">
              <a:avLst/>
            </a:prstGeom>
            <a:solidFill>
              <a:schemeClr val="accent1"/>
            </a:solidFill>
            <a:ln>
              <a:noFill/>
            </a:ln>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0" fontAlgn="base" hangingPunct="0">
                <a:spcBef>
                  <a:spcPct val="0"/>
                </a:spcBef>
                <a:spcAft>
                  <a:spcPct val="0"/>
                </a:spcAft>
                <a:defRPr/>
              </a:pPr>
              <a:endParaRPr lang="en-US" altLang="en-US" smtClean="0">
                <a:solidFill>
                  <a:prstClr val="black"/>
                </a:solidFill>
              </a:endParaRPr>
            </a:p>
          </p:txBody>
        </p:sp>
        <p:pic>
          <p:nvPicPr>
            <p:cNvPr id="8" name="Picture 10" descr="logo_oel.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36550" y="6339416"/>
              <a:ext cx="5791200" cy="16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5" name="Rectangle 3"/>
          <p:cNvSpPr>
            <a:spLocks noGrp="1" noChangeArrowheads="1"/>
          </p:cNvSpPr>
          <p:nvPr>
            <p:ph type="ctrTitle"/>
          </p:nvPr>
        </p:nvSpPr>
        <p:spPr>
          <a:xfrm>
            <a:off x="2438400" y="2667000"/>
            <a:ext cx="5562600" cy="2667000"/>
          </a:xfrm>
        </p:spPr>
        <p:txBody>
          <a:bodyPr/>
          <a:lstStyle>
            <a:lvl1pPr algn="ctr">
              <a:defRPr sz="2000">
                <a:solidFill>
                  <a:srgbClr val="63554C"/>
                </a:solidFill>
              </a:defRPr>
            </a:lvl1pPr>
          </a:lstStyle>
          <a:p>
            <a:endParaRPr lang="en-US" dirty="0"/>
          </a:p>
        </p:txBody>
      </p:sp>
      <p:sp>
        <p:nvSpPr>
          <p:cNvPr id="6" name="Text Placeholder 5"/>
          <p:cNvSpPr>
            <a:spLocks noGrp="1"/>
          </p:cNvSpPr>
          <p:nvPr>
            <p:ph type="body" sz="quarter" idx="10"/>
          </p:nvPr>
        </p:nvSpPr>
        <p:spPr>
          <a:xfrm>
            <a:off x="2286000" y="838200"/>
            <a:ext cx="6400800" cy="1295400"/>
          </a:xfrm>
        </p:spPr>
        <p:txBody>
          <a:bodyPr/>
          <a:lstStyle>
            <a:lvl1pPr marL="0" indent="0">
              <a:buNone/>
              <a:defRPr sz="4400" b="1"/>
            </a:lvl1pPr>
          </a:lstStyle>
          <a:p>
            <a:pPr lvl="0"/>
            <a:r>
              <a:rPr lang="en-US" dirty="0" smtClean="0"/>
              <a:t>Click to edit Master text style</a:t>
            </a:r>
          </a:p>
        </p:txBody>
      </p:sp>
    </p:spTree>
    <p:extLst>
      <p:ext uri="{BB962C8B-B14F-4D97-AF65-F5344CB8AC3E}">
        <p14:creationId xmlns:p14="http://schemas.microsoft.com/office/powerpoint/2010/main" val="278189860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3554C"/>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63554C"/>
                </a:solidFill>
              </a:defRPr>
            </a:lvl1pPr>
            <a:lvl2pPr>
              <a:defRPr>
                <a:solidFill>
                  <a:srgbClr val="63554C"/>
                </a:solidFill>
              </a:defRPr>
            </a:lvl2pPr>
            <a:lvl3pPr>
              <a:defRPr>
                <a:solidFill>
                  <a:srgbClr val="63554C"/>
                </a:solidFill>
              </a:defRPr>
            </a:lvl3pPr>
            <a:lvl4pPr>
              <a:defRPr>
                <a:solidFill>
                  <a:srgbClr val="63554C"/>
                </a:solidFill>
              </a:defRPr>
            </a:lvl4pPr>
            <a:lvl5pPr>
              <a:defRPr>
                <a:solidFill>
                  <a:srgbClr val="6355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7638007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9" descr="GOLD_monitor.tif"/>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200400" y="2743200"/>
            <a:ext cx="2667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9" descr="TS_Logo_K"/>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3448050" y="781050"/>
            <a:ext cx="22860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userDrawn="1"/>
        </p:nvSpPr>
        <p:spPr bwMode="auto">
          <a:xfrm>
            <a:off x="0" y="0"/>
            <a:ext cx="9144000" cy="304800"/>
          </a:xfrm>
          <a:prstGeom prst="rect">
            <a:avLst/>
          </a:prstGeom>
          <a:solidFill>
            <a:srgbClr val="DF9E2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fontAlgn="base" hangingPunct="0">
              <a:spcBef>
                <a:spcPct val="0"/>
              </a:spcBef>
              <a:spcAft>
                <a:spcPct val="0"/>
              </a:spcAft>
            </a:pPr>
            <a:endParaRPr lang="en-US" sz="1000">
              <a:solidFill>
                <a:srgbClr val="FFFFFF"/>
              </a:solidFill>
              <a:ea typeface="ＭＳ Ｐゴシック" charset="0"/>
              <a:cs typeface="ＭＳ Ｐゴシック" charset="0"/>
            </a:endParaRPr>
          </a:p>
        </p:txBody>
      </p:sp>
      <p:sp>
        <p:nvSpPr>
          <p:cNvPr id="14" name="Text Box 22"/>
          <p:cNvSpPr txBox="1">
            <a:spLocks noChangeArrowheads="1"/>
          </p:cNvSpPr>
          <p:nvPr userDrawn="1"/>
        </p:nvSpPr>
        <p:spPr bwMode="auto">
          <a:xfrm>
            <a:off x="2117725" y="1279525"/>
            <a:ext cx="4892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eaLnBrk="0" fontAlgn="base" hangingPunct="0">
              <a:spcBef>
                <a:spcPct val="0"/>
              </a:spcBef>
              <a:spcAft>
                <a:spcPct val="0"/>
              </a:spcAft>
              <a:defRPr/>
            </a:pPr>
            <a:endParaRPr lang="en-US" smtClean="0">
              <a:solidFill>
                <a:srgbClr val="000000"/>
              </a:solidFill>
            </a:endParaRPr>
          </a:p>
        </p:txBody>
      </p:sp>
      <p:sp>
        <p:nvSpPr>
          <p:cNvPr id="15" name="Text Box 30"/>
          <p:cNvSpPr txBox="1">
            <a:spLocks noChangeArrowheads="1"/>
          </p:cNvSpPr>
          <p:nvPr userDrawn="1"/>
        </p:nvSpPr>
        <p:spPr bwMode="auto">
          <a:xfrm>
            <a:off x="3464252" y="2057400"/>
            <a:ext cx="21980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algn="ctr" eaLnBrk="0" fontAlgn="base" hangingPunct="0">
              <a:spcBef>
                <a:spcPct val="0"/>
              </a:spcBef>
              <a:spcAft>
                <a:spcPct val="0"/>
              </a:spcAft>
              <a:defRPr/>
            </a:pPr>
            <a:r>
              <a:rPr lang="en-US" sz="2600" dirty="0" smtClean="0">
                <a:solidFill>
                  <a:srgbClr val="DF9E23"/>
                </a:solidFill>
              </a:rPr>
              <a:t>North Carolina</a:t>
            </a:r>
          </a:p>
        </p:txBody>
      </p:sp>
      <p:sp>
        <p:nvSpPr>
          <p:cNvPr id="16" name="Text Box 31"/>
          <p:cNvSpPr txBox="1">
            <a:spLocks noChangeArrowheads="1"/>
          </p:cNvSpPr>
          <p:nvPr userDrawn="1"/>
        </p:nvSpPr>
        <p:spPr bwMode="auto">
          <a:xfrm>
            <a:off x="304800" y="1447800"/>
            <a:ext cx="8534400" cy="707886"/>
          </a:xfrm>
          <a:prstGeom prst="rect">
            <a:avLst/>
          </a:prstGeom>
          <a:noFill/>
          <a:ln w="9525">
            <a:noFill/>
            <a:miter lim="800000"/>
            <a:headEnd/>
            <a:tailEnd/>
          </a:ln>
          <a:effectLst/>
        </p:spPr>
        <p:txBody>
          <a:bodyPr>
            <a:spAutoFit/>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pPr algn="ctr" eaLnBrk="0" fontAlgn="base" hangingPunct="0">
              <a:spcBef>
                <a:spcPct val="50000"/>
              </a:spcBef>
              <a:spcAft>
                <a:spcPct val="0"/>
              </a:spcAft>
              <a:defRPr/>
            </a:pPr>
            <a:r>
              <a:rPr lang="en-US" sz="4000" dirty="0" smtClean="0">
                <a:solidFill>
                  <a:srgbClr val="000000"/>
                </a:solidFill>
              </a:rPr>
              <a:t>K–3 Formative Assessment Process</a:t>
            </a:r>
            <a:endParaRPr lang="en-US" sz="4000" baseline="100000" dirty="0" smtClean="0">
              <a:solidFill>
                <a:srgbClr val="000000"/>
              </a:solidFill>
            </a:endParaRPr>
          </a:p>
        </p:txBody>
      </p:sp>
      <p:sp>
        <p:nvSpPr>
          <p:cNvPr id="11297" name="Rectangle 33"/>
          <p:cNvSpPr>
            <a:spLocks noGrp="1" noChangeArrowheads="1"/>
          </p:cNvSpPr>
          <p:nvPr>
            <p:ph type="ctrTitle" hasCustomPrompt="1"/>
          </p:nvPr>
        </p:nvSpPr>
        <p:spPr>
          <a:xfrm>
            <a:off x="685800" y="4876800"/>
            <a:ext cx="7772400" cy="1295400"/>
          </a:xfrm>
        </p:spPr>
        <p:txBody>
          <a:bodyPr/>
          <a:lstStyle>
            <a:lvl1pPr algn="ctr">
              <a:lnSpc>
                <a:spcPct val="75000"/>
              </a:lnSpc>
              <a:defRPr sz="2400">
                <a:solidFill>
                  <a:srgbClr val="DF9E23"/>
                </a:solidFill>
                <a:latin typeface="Arial Bold" charset="0"/>
              </a:defRPr>
            </a:lvl1pPr>
          </a:lstStyle>
          <a:p>
            <a:r>
              <a:rPr lang="en-US" dirty="0" smtClean="0"/>
              <a:t>Introduction and Overview</a:t>
            </a:r>
            <a:endParaRPr lang="en-US" dirty="0"/>
          </a:p>
        </p:txBody>
      </p:sp>
      <p:pic>
        <p:nvPicPr>
          <p:cNvPr id="17" name="Picture 16"/>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19" name="Picture 18" descr="Laptop Side View.png"/>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flipH="1">
            <a:off x="12700" y="4096655"/>
            <a:ext cx="2810069" cy="2151745"/>
          </a:xfrm>
          <a:prstGeom prst="rect">
            <a:avLst/>
          </a:prstGeom>
        </p:spPr>
      </p:pic>
      <p:sp>
        <p:nvSpPr>
          <p:cNvPr id="18" name="Rectangle 17"/>
          <p:cNvSpPr/>
          <p:nvPr userDrawn="1"/>
        </p:nvSpPr>
        <p:spPr>
          <a:xfrm>
            <a:off x="423047" y="1578114"/>
            <a:ext cx="8363487" cy="707886"/>
          </a:xfrm>
          <a:prstGeom prst="rect">
            <a:avLst/>
          </a:prstGeom>
        </p:spPr>
        <p:txBody>
          <a:bodyPr wrap="none">
            <a:spAutoFit/>
          </a:bodyPr>
          <a:lstStyle/>
          <a:p>
            <a:pPr algn="ctr" eaLnBrk="0" fontAlgn="base" hangingPunct="0">
              <a:spcBef>
                <a:spcPct val="50000"/>
              </a:spcBef>
              <a:spcAft>
                <a:spcPct val="0"/>
              </a:spcAft>
              <a:defRPr/>
            </a:pPr>
            <a:r>
              <a:rPr lang="en-US" sz="4000" dirty="0">
                <a:solidFill>
                  <a:srgbClr val="000000"/>
                </a:solidFill>
                <a:latin typeface="Times" charset="0"/>
                <a:ea typeface="ＭＳ Ｐゴシック" charset="0"/>
                <a:cs typeface="ＭＳ Ｐゴシック" charset="0"/>
              </a:rPr>
              <a:t>NC K–3 Formative Assessment Process</a:t>
            </a:r>
            <a:endParaRPr lang="en-US" sz="4000" baseline="100000" dirty="0">
              <a:solidFill>
                <a:srgbClr val="000000"/>
              </a:solidFill>
              <a:latin typeface="Times" charset="0"/>
              <a:ea typeface="ＭＳ Ｐゴシック" charset="0"/>
              <a:cs typeface="ＭＳ Ｐゴシック" charset="0"/>
            </a:endParaRPr>
          </a:p>
        </p:txBody>
      </p:sp>
      <p:pic>
        <p:nvPicPr>
          <p:cNvPr id="23" name="Picture 2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0" y="76200"/>
            <a:ext cx="9144000" cy="6858000"/>
          </a:xfrm>
          <a:prstGeom prst="rect">
            <a:avLst/>
          </a:prstGeom>
        </p:spPr>
      </p:pic>
    </p:spTree>
    <p:extLst>
      <p:ext uri="{BB962C8B-B14F-4D97-AF65-F5344CB8AC3E}">
        <p14:creationId xmlns:p14="http://schemas.microsoft.com/office/powerpoint/2010/main" val="405281227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534400" cy="762000"/>
          </a:xfrm>
        </p:spPr>
        <p:txBody>
          <a:bodyPr/>
          <a:lstStyle/>
          <a:p>
            <a:r>
              <a:rPr lang="en-US" smtClean="0"/>
              <a:t>Click to edit Master title style</a:t>
            </a:r>
            <a:endParaRPr lang="en-US"/>
          </a:p>
        </p:txBody>
      </p:sp>
      <p:sp>
        <p:nvSpPr>
          <p:cNvPr id="3" name="Content Placeholder 2"/>
          <p:cNvSpPr>
            <a:spLocks noGrp="1"/>
          </p:cNvSpPr>
          <p:nvPr>
            <p:ph idx="1"/>
          </p:nvPr>
        </p:nvSpPr>
        <p:spPr>
          <a:xfrm>
            <a:off x="685800" y="1143000"/>
            <a:ext cx="7772400" cy="4648200"/>
          </a:xfrm>
        </p:spPr>
        <p:txBody>
          <a:bodyPr/>
          <a:lstStyle>
            <a:lvl1pPr>
              <a:buClrTx/>
              <a:defRPr/>
            </a:lvl1pPr>
            <a:lvl2pPr>
              <a:buClrTx/>
              <a:defRPr/>
            </a:lvl2pPr>
            <a:lvl3pPr>
              <a:buClrTx/>
              <a:defRPr/>
            </a:lvl3pPr>
            <a:lvl4pPr>
              <a:buClrTx/>
              <a:defRPr/>
            </a:lvl4pPr>
            <a:lvl5pPr>
              <a:buClrTx/>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9241366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95278376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47800"/>
            <a:ext cx="38100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38100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8459794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8354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s-E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s-E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C5BB5F78-3952-4277-9527-44731B37AE71}"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90579322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534400" cy="762000"/>
          </a:xfrm>
        </p:spPr>
        <p:txBody>
          <a:bodyPr/>
          <a:lstStyle/>
          <a:p>
            <a:r>
              <a:rPr lang="en-US" smtClean="0"/>
              <a:t>Click to edit Master title style</a:t>
            </a:r>
            <a:endParaRPr lang="en-US"/>
          </a:p>
        </p:txBody>
      </p:sp>
    </p:spTree>
    <p:extLst>
      <p:ext uri="{BB962C8B-B14F-4D97-AF65-F5344CB8AC3E}">
        <p14:creationId xmlns:p14="http://schemas.microsoft.com/office/powerpoint/2010/main" val="137465919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111414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323835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748209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197777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533400"/>
            <a:ext cx="2133600" cy="5562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533400"/>
            <a:ext cx="6248400" cy="5562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01392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s-E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s-E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0C6E09D1-6CEA-4D3D-8807-F123BA39D55C}"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790769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s-E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s-E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27F71168-1FB3-4737-9245-202EEBFB1F71}"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19611195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26" Type="http://schemas.openxmlformats.org/officeDocument/2006/relationships/slideLayout" Target="../slideLayouts/slideLayout60.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5" Type="http://schemas.openxmlformats.org/officeDocument/2006/relationships/slideLayout" Target="../slideLayouts/slideLayout59.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29" Type="http://schemas.openxmlformats.org/officeDocument/2006/relationships/slideLayout" Target="../slideLayouts/slideLayout63.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slideLayout" Target="../slideLayouts/slideLayout58.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slideLayout" Target="../slideLayouts/slideLayout57.xml"/><Relationship Id="rId28" Type="http://schemas.openxmlformats.org/officeDocument/2006/relationships/slideLayout" Target="../slideLayouts/slideLayout62.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31" Type="http://schemas.openxmlformats.org/officeDocument/2006/relationships/theme" Target="../theme/theme2.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 Id="rId27" Type="http://schemas.openxmlformats.org/officeDocument/2006/relationships/slideLayout" Target="../slideLayouts/slideLayout61.xml"/><Relationship Id="rId30" Type="http://schemas.openxmlformats.org/officeDocument/2006/relationships/slideLayout" Target="../slideLayouts/slideLayout6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image" Target="../media/image6.jpeg"/><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heme" Target="../theme/theme3.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36"/>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s-ES" smtClean="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s-ES" smtClean="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6735B215-2B38-4A9E-A9D5-8320E5413448}" type="slidenum">
              <a:rPr lang="es-ES" smtClean="0">
                <a:solidFill>
                  <a:srgbClr val="000000"/>
                </a:solidFill>
              </a:rPr>
              <a:pPr fontAlgn="base">
                <a:spcBef>
                  <a:spcPct val="0"/>
                </a:spcBef>
                <a:spcAft>
                  <a:spcPct val="0"/>
                </a:spcAft>
              </a:pPr>
              <a:t>‹#›</a:t>
            </a:fld>
            <a:endParaRPr lang="es-ES" smtClean="0">
              <a:solidFill>
                <a:srgbClr val="000000"/>
              </a:solidFill>
            </a:endParaRPr>
          </a:p>
        </p:txBody>
      </p:sp>
    </p:spTree>
    <p:extLst>
      <p:ext uri="{BB962C8B-B14F-4D97-AF65-F5344CB8AC3E}">
        <p14:creationId xmlns:p14="http://schemas.microsoft.com/office/powerpoint/2010/main" val="1005655981"/>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660" r:id="rId12"/>
    <p:sldLayoutId id="2147483661" r:id="rId13"/>
    <p:sldLayoutId id="2147483705" r:id="rId14"/>
    <p:sldLayoutId id="2147483706"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cs typeface="Arial" pitchFamily="34" charset="0"/>
        </a:defRPr>
      </a:lvl2pPr>
      <a:lvl3pPr algn="ctr" rtl="0" fontAlgn="base">
        <a:spcBef>
          <a:spcPct val="0"/>
        </a:spcBef>
        <a:spcAft>
          <a:spcPct val="0"/>
        </a:spcAft>
        <a:defRPr sz="4400">
          <a:solidFill>
            <a:schemeClr val="tx2"/>
          </a:solidFill>
          <a:latin typeface="Arial" pitchFamily="34" charset="0"/>
          <a:cs typeface="Arial" pitchFamily="34" charset="0"/>
        </a:defRPr>
      </a:lvl3pPr>
      <a:lvl4pPr algn="ctr" rtl="0" fontAlgn="base">
        <a:spcBef>
          <a:spcPct val="0"/>
        </a:spcBef>
        <a:spcAft>
          <a:spcPct val="0"/>
        </a:spcAft>
        <a:defRPr sz="4400">
          <a:solidFill>
            <a:schemeClr val="tx2"/>
          </a:solidFill>
          <a:latin typeface="Arial" pitchFamily="34" charset="0"/>
          <a:cs typeface="Arial" pitchFamily="34" charset="0"/>
        </a:defRPr>
      </a:lvl4pPr>
      <a:lvl5pPr algn="ctr" rtl="0" fontAlgn="base">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fontAlgn="base">
              <a:spcBef>
                <a:spcPct val="0"/>
              </a:spcBef>
              <a:spcAft>
                <a:spcPct val="0"/>
              </a:spcAft>
              <a:defRPr/>
            </a:pPr>
            <a:fld id="{DCE33334-2F19-4096-9BCF-ADF70C5830B3}" type="datetimeFigureOut">
              <a:rPr lang="en-US" altLang="en-US">
                <a:ea typeface="ＭＳ Ｐゴシック" pitchFamily="34" charset="-128"/>
              </a:rPr>
              <a:pPr fontAlgn="base">
                <a:spcBef>
                  <a:spcPct val="0"/>
                </a:spcBef>
                <a:spcAft>
                  <a:spcPct val="0"/>
                </a:spcAft>
                <a:defRPr/>
              </a:pPr>
              <a:t>8/14/2015</a:t>
            </a:fld>
            <a:endParaRPr lang="en-US" altLang="en-US">
              <a:ea typeface="ＭＳ Ｐゴシック"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pPr fontAlgn="base">
              <a:spcBef>
                <a:spcPct val="0"/>
              </a:spcBef>
              <a:spcAft>
                <a:spcPct val="0"/>
              </a:spcAft>
              <a:defRPr/>
            </a:pPr>
            <a:fld id="{CAA636D1-F74F-4563-8ED9-61269DA50F91}" type="slidenum">
              <a:rPr lang="en-US" altLang="en-US">
                <a:ea typeface="ＭＳ Ｐゴシック" pitchFamily="34" charset="-128"/>
              </a:rPr>
              <a:pPr fontAlgn="base">
                <a:spcBef>
                  <a:spcPct val="0"/>
                </a:spcBef>
                <a:spcAft>
                  <a:spcPct val="0"/>
                </a:spcAft>
                <a:defRPr/>
              </a:pPr>
              <a:t>‹#›</a:t>
            </a:fld>
            <a:endParaRPr lang="en-US" altLang="en-US">
              <a:ea typeface="ＭＳ Ｐゴシック" pitchFamily="34" charset="-128"/>
            </a:endParaRPr>
          </a:p>
        </p:txBody>
      </p:sp>
      <p:grpSp>
        <p:nvGrpSpPr>
          <p:cNvPr id="7175" name="Group 6"/>
          <p:cNvGrpSpPr>
            <a:grpSpLocks/>
          </p:cNvGrpSpPr>
          <p:nvPr/>
        </p:nvGrpSpPr>
        <p:grpSpPr bwMode="auto">
          <a:xfrm>
            <a:off x="152400" y="6324600"/>
            <a:ext cx="8915400" cy="381000"/>
            <a:chOff x="152400" y="6324600"/>
            <a:chExt cx="8915400" cy="381000"/>
          </a:xfrm>
        </p:grpSpPr>
        <p:sp>
          <p:nvSpPr>
            <p:cNvPr id="7176" name="Rectangle 309"/>
            <p:cNvSpPr>
              <a:spLocks noChangeArrowheads="1"/>
            </p:cNvSpPr>
            <p:nvPr/>
          </p:nvSpPr>
          <p:spPr bwMode="auto">
            <a:xfrm>
              <a:off x="8686800" y="6324600"/>
              <a:ext cx="381000" cy="381000"/>
            </a:xfrm>
            <a:prstGeom prst="rect">
              <a:avLst/>
            </a:prstGeom>
            <a:solidFill>
              <a:srgbClr val="0000D2"/>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sp>
          <p:nvSpPr>
            <p:cNvPr id="7177" name="Rectangle 310"/>
            <p:cNvSpPr>
              <a:spLocks noChangeArrowheads="1"/>
            </p:cNvSpPr>
            <p:nvPr/>
          </p:nvSpPr>
          <p:spPr bwMode="auto">
            <a:xfrm>
              <a:off x="8153400" y="6324600"/>
              <a:ext cx="457200" cy="381000"/>
            </a:xfrm>
            <a:prstGeom prst="rect">
              <a:avLst/>
            </a:prstGeom>
            <a:solidFill>
              <a:srgbClr val="009900"/>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sp>
          <p:nvSpPr>
            <p:cNvPr id="7178" name="Rectangle 311"/>
            <p:cNvSpPr>
              <a:spLocks noChangeArrowheads="1"/>
            </p:cNvSpPr>
            <p:nvPr/>
          </p:nvSpPr>
          <p:spPr bwMode="auto">
            <a:xfrm>
              <a:off x="7620000" y="6324600"/>
              <a:ext cx="457200" cy="381000"/>
            </a:xfrm>
            <a:prstGeom prst="rect">
              <a:avLst/>
            </a:prstGeom>
            <a:solidFill>
              <a:srgbClr val="C00000"/>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sp>
          <p:nvSpPr>
            <p:cNvPr id="7179" name="Rectangle 312"/>
            <p:cNvSpPr>
              <a:spLocks noChangeArrowheads="1"/>
            </p:cNvSpPr>
            <p:nvPr/>
          </p:nvSpPr>
          <p:spPr bwMode="auto">
            <a:xfrm>
              <a:off x="7086600" y="6324600"/>
              <a:ext cx="457200" cy="381000"/>
            </a:xfrm>
            <a:prstGeom prst="rect">
              <a:avLst/>
            </a:prstGeom>
            <a:solidFill>
              <a:srgbClr val="0033CC"/>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sp>
          <p:nvSpPr>
            <p:cNvPr id="7180" name="Rectangle 313"/>
            <p:cNvSpPr>
              <a:spLocks noChangeArrowheads="1"/>
            </p:cNvSpPr>
            <p:nvPr/>
          </p:nvSpPr>
          <p:spPr bwMode="auto">
            <a:xfrm>
              <a:off x="6553200" y="6324600"/>
              <a:ext cx="457200" cy="381000"/>
            </a:xfrm>
            <a:prstGeom prst="rect">
              <a:avLst/>
            </a:prstGeom>
            <a:solidFill>
              <a:srgbClr val="009900"/>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sp>
          <p:nvSpPr>
            <p:cNvPr id="7181" name="Rectangle 314"/>
            <p:cNvSpPr>
              <a:spLocks noChangeArrowheads="1"/>
            </p:cNvSpPr>
            <p:nvPr/>
          </p:nvSpPr>
          <p:spPr bwMode="auto">
            <a:xfrm>
              <a:off x="6019800" y="6324600"/>
              <a:ext cx="457200" cy="381000"/>
            </a:xfrm>
            <a:prstGeom prst="rect">
              <a:avLst/>
            </a:prstGeom>
            <a:solidFill>
              <a:srgbClr val="C00000"/>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sp>
          <p:nvSpPr>
            <p:cNvPr id="7182" name="Rectangle 315"/>
            <p:cNvSpPr>
              <a:spLocks noChangeArrowheads="1"/>
            </p:cNvSpPr>
            <p:nvPr/>
          </p:nvSpPr>
          <p:spPr bwMode="auto">
            <a:xfrm>
              <a:off x="5486400" y="6324600"/>
              <a:ext cx="457200" cy="381000"/>
            </a:xfrm>
            <a:prstGeom prst="rect">
              <a:avLst/>
            </a:prstGeom>
            <a:solidFill>
              <a:srgbClr val="0033CC"/>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sp>
          <p:nvSpPr>
            <p:cNvPr id="7183" name="Rectangle 316"/>
            <p:cNvSpPr>
              <a:spLocks noChangeArrowheads="1"/>
            </p:cNvSpPr>
            <p:nvPr/>
          </p:nvSpPr>
          <p:spPr bwMode="auto">
            <a:xfrm>
              <a:off x="4953000" y="6324600"/>
              <a:ext cx="457200" cy="381000"/>
            </a:xfrm>
            <a:prstGeom prst="rect">
              <a:avLst/>
            </a:prstGeom>
            <a:solidFill>
              <a:srgbClr val="009900"/>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sp>
          <p:nvSpPr>
            <p:cNvPr id="7184" name="Rectangle 317"/>
            <p:cNvSpPr>
              <a:spLocks noChangeArrowheads="1"/>
            </p:cNvSpPr>
            <p:nvPr/>
          </p:nvSpPr>
          <p:spPr bwMode="auto">
            <a:xfrm>
              <a:off x="4419600" y="6324600"/>
              <a:ext cx="457200" cy="381000"/>
            </a:xfrm>
            <a:prstGeom prst="rect">
              <a:avLst/>
            </a:prstGeom>
            <a:solidFill>
              <a:srgbClr val="C00000"/>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sp>
          <p:nvSpPr>
            <p:cNvPr id="7185" name="Rectangle 318"/>
            <p:cNvSpPr>
              <a:spLocks noChangeArrowheads="1"/>
            </p:cNvSpPr>
            <p:nvPr/>
          </p:nvSpPr>
          <p:spPr bwMode="auto">
            <a:xfrm>
              <a:off x="3886200" y="6324600"/>
              <a:ext cx="457200" cy="381000"/>
            </a:xfrm>
            <a:prstGeom prst="rect">
              <a:avLst/>
            </a:prstGeom>
            <a:solidFill>
              <a:srgbClr val="0033CC"/>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sp>
          <p:nvSpPr>
            <p:cNvPr id="7186" name="Rectangle 319"/>
            <p:cNvSpPr>
              <a:spLocks noChangeArrowheads="1"/>
            </p:cNvSpPr>
            <p:nvPr/>
          </p:nvSpPr>
          <p:spPr bwMode="auto">
            <a:xfrm>
              <a:off x="3352800" y="6324600"/>
              <a:ext cx="457200" cy="381000"/>
            </a:xfrm>
            <a:prstGeom prst="rect">
              <a:avLst/>
            </a:prstGeom>
            <a:solidFill>
              <a:srgbClr val="009900"/>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sp>
          <p:nvSpPr>
            <p:cNvPr id="7187" name="Rectangle 320"/>
            <p:cNvSpPr>
              <a:spLocks noChangeArrowheads="1"/>
            </p:cNvSpPr>
            <p:nvPr/>
          </p:nvSpPr>
          <p:spPr bwMode="auto">
            <a:xfrm>
              <a:off x="2819400" y="6324600"/>
              <a:ext cx="457200" cy="381000"/>
            </a:xfrm>
            <a:prstGeom prst="rect">
              <a:avLst/>
            </a:prstGeom>
            <a:solidFill>
              <a:srgbClr val="C00000"/>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sp>
          <p:nvSpPr>
            <p:cNvPr id="7188" name="Rectangle 321"/>
            <p:cNvSpPr>
              <a:spLocks noChangeArrowheads="1"/>
            </p:cNvSpPr>
            <p:nvPr/>
          </p:nvSpPr>
          <p:spPr bwMode="auto">
            <a:xfrm>
              <a:off x="2286000" y="6324600"/>
              <a:ext cx="457200" cy="381000"/>
            </a:xfrm>
            <a:prstGeom prst="rect">
              <a:avLst/>
            </a:prstGeom>
            <a:solidFill>
              <a:srgbClr val="0033CC"/>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sp>
          <p:nvSpPr>
            <p:cNvPr id="7189" name="Rectangle 322"/>
            <p:cNvSpPr>
              <a:spLocks noChangeArrowheads="1"/>
            </p:cNvSpPr>
            <p:nvPr/>
          </p:nvSpPr>
          <p:spPr bwMode="auto">
            <a:xfrm>
              <a:off x="1752600" y="6324600"/>
              <a:ext cx="457200" cy="381000"/>
            </a:xfrm>
            <a:prstGeom prst="rect">
              <a:avLst/>
            </a:prstGeom>
            <a:solidFill>
              <a:srgbClr val="009900"/>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sp>
          <p:nvSpPr>
            <p:cNvPr id="7190" name="Rectangle 323"/>
            <p:cNvSpPr>
              <a:spLocks noChangeArrowheads="1"/>
            </p:cNvSpPr>
            <p:nvPr/>
          </p:nvSpPr>
          <p:spPr bwMode="auto">
            <a:xfrm>
              <a:off x="1219200" y="6324600"/>
              <a:ext cx="457200" cy="381000"/>
            </a:xfrm>
            <a:prstGeom prst="rect">
              <a:avLst/>
            </a:prstGeom>
            <a:solidFill>
              <a:srgbClr val="C00000"/>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sp>
          <p:nvSpPr>
            <p:cNvPr id="7191" name="Rectangle 324"/>
            <p:cNvSpPr>
              <a:spLocks noChangeArrowheads="1"/>
            </p:cNvSpPr>
            <p:nvPr/>
          </p:nvSpPr>
          <p:spPr bwMode="auto">
            <a:xfrm>
              <a:off x="152400" y="6324600"/>
              <a:ext cx="457200" cy="381000"/>
            </a:xfrm>
            <a:prstGeom prst="rect">
              <a:avLst/>
            </a:prstGeom>
            <a:solidFill>
              <a:srgbClr val="009900"/>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sp>
          <p:nvSpPr>
            <p:cNvPr id="7192" name="Rectangle 325"/>
            <p:cNvSpPr>
              <a:spLocks noChangeArrowheads="1"/>
            </p:cNvSpPr>
            <p:nvPr/>
          </p:nvSpPr>
          <p:spPr bwMode="auto">
            <a:xfrm>
              <a:off x="685800" y="6324600"/>
              <a:ext cx="457200" cy="381000"/>
            </a:xfrm>
            <a:prstGeom prst="rect">
              <a:avLst/>
            </a:prstGeom>
            <a:solidFill>
              <a:srgbClr val="0033CC"/>
            </a:solidFill>
            <a:ln>
              <a:noFill/>
            </a:ln>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endParaRPr lang="en-US" altLang="en-US" sz="1800" smtClean="0">
                <a:solidFill>
                  <a:srgbClr val="000000"/>
                </a:solidFill>
                <a:latin typeface="Calibri" panose="020F0502020204030204" pitchFamily="34" charset="0"/>
              </a:endParaRPr>
            </a:p>
          </p:txBody>
        </p:sp>
      </p:grpSp>
    </p:spTree>
    <p:extLst>
      <p:ext uri="{BB962C8B-B14F-4D97-AF65-F5344CB8AC3E}">
        <p14:creationId xmlns:p14="http://schemas.microsoft.com/office/powerpoint/2010/main" val="2216110109"/>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 id="2147483762" r:id="rId19"/>
    <p:sldLayoutId id="2147483763" r:id="rId20"/>
    <p:sldLayoutId id="2147483764" r:id="rId21"/>
    <p:sldLayoutId id="2147483765" r:id="rId22"/>
    <p:sldLayoutId id="2147483766" r:id="rId23"/>
    <p:sldLayoutId id="2147483767" r:id="rId24"/>
    <p:sldLayoutId id="2147483768" r:id="rId25"/>
    <p:sldLayoutId id="2147483769" r:id="rId26"/>
    <p:sldLayoutId id="2147483770" r:id="rId27"/>
    <p:sldLayoutId id="2147483771" r:id="rId28"/>
    <p:sldLayoutId id="2147483772" r:id="rId29"/>
    <p:sldLayoutId id="2147483773" r:id="rId30"/>
  </p:sldLayoutIdLst>
  <p:txStyles>
    <p:titleStyle>
      <a:lvl1pPr algn="ctr" rtl="0" eaLnBrk="0" fontAlgn="base" hangingPunct="0">
        <a:spcBef>
          <a:spcPct val="0"/>
        </a:spcBef>
        <a:spcAft>
          <a:spcPct val="0"/>
        </a:spcAft>
        <a:defRPr sz="4400" kern="1200">
          <a:solidFill>
            <a:srgbClr val="000099"/>
          </a:solidFill>
          <a:latin typeface="+mj-lt"/>
          <a:ea typeface="ＭＳ Ｐゴシック" charset="0"/>
          <a:cs typeface="+mj-cs"/>
        </a:defRPr>
      </a:lvl1pPr>
      <a:lvl2pPr algn="ctr" rtl="0" eaLnBrk="0" fontAlgn="base" hangingPunct="0">
        <a:spcBef>
          <a:spcPct val="0"/>
        </a:spcBef>
        <a:spcAft>
          <a:spcPct val="0"/>
        </a:spcAft>
        <a:defRPr sz="4400">
          <a:solidFill>
            <a:srgbClr val="000099"/>
          </a:solidFill>
          <a:latin typeface="Calibri" panose="020F0502020204030204" pitchFamily="34" charset="0"/>
          <a:ea typeface="ＭＳ Ｐゴシック" charset="0"/>
        </a:defRPr>
      </a:lvl2pPr>
      <a:lvl3pPr algn="ctr" rtl="0" eaLnBrk="0" fontAlgn="base" hangingPunct="0">
        <a:spcBef>
          <a:spcPct val="0"/>
        </a:spcBef>
        <a:spcAft>
          <a:spcPct val="0"/>
        </a:spcAft>
        <a:defRPr sz="4400">
          <a:solidFill>
            <a:srgbClr val="000099"/>
          </a:solidFill>
          <a:latin typeface="Calibri" panose="020F0502020204030204" pitchFamily="34" charset="0"/>
          <a:ea typeface="ＭＳ Ｐゴシック" charset="0"/>
        </a:defRPr>
      </a:lvl3pPr>
      <a:lvl4pPr algn="ctr" rtl="0" eaLnBrk="0" fontAlgn="base" hangingPunct="0">
        <a:spcBef>
          <a:spcPct val="0"/>
        </a:spcBef>
        <a:spcAft>
          <a:spcPct val="0"/>
        </a:spcAft>
        <a:defRPr sz="4400">
          <a:solidFill>
            <a:srgbClr val="000099"/>
          </a:solidFill>
          <a:latin typeface="Calibri" panose="020F0502020204030204" pitchFamily="34" charset="0"/>
          <a:ea typeface="ＭＳ Ｐゴシック" charset="0"/>
        </a:defRPr>
      </a:lvl4pPr>
      <a:lvl5pPr algn="ctr" rtl="0" eaLnBrk="0" fontAlgn="base" hangingPunct="0">
        <a:spcBef>
          <a:spcPct val="0"/>
        </a:spcBef>
        <a:spcAft>
          <a:spcPct val="0"/>
        </a:spcAft>
        <a:defRPr sz="4400">
          <a:solidFill>
            <a:srgbClr val="000099"/>
          </a:solidFill>
          <a:latin typeface="Calibri" panose="020F0502020204030204" pitchFamily="34" charset="0"/>
          <a:ea typeface="ＭＳ Ｐゴシック" charset="0"/>
        </a:defRPr>
      </a:lvl5pPr>
      <a:lvl6pPr marL="457200" algn="ctr" rtl="0" fontAlgn="base">
        <a:spcBef>
          <a:spcPct val="0"/>
        </a:spcBef>
        <a:spcAft>
          <a:spcPct val="0"/>
        </a:spcAft>
        <a:defRPr sz="4400">
          <a:solidFill>
            <a:srgbClr val="000099"/>
          </a:solidFill>
          <a:latin typeface="Calibri" panose="020F0502020204030204" pitchFamily="34" charset="0"/>
        </a:defRPr>
      </a:lvl6pPr>
      <a:lvl7pPr marL="914400" algn="ctr" rtl="0" fontAlgn="base">
        <a:spcBef>
          <a:spcPct val="0"/>
        </a:spcBef>
        <a:spcAft>
          <a:spcPct val="0"/>
        </a:spcAft>
        <a:defRPr sz="4400">
          <a:solidFill>
            <a:srgbClr val="000099"/>
          </a:solidFill>
          <a:latin typeface="Calibri" panose="020F0502020204030204" pitchFamily="34" charset="0"/>
        </a:defRPr>
      </a:lvl7pPr>
      <a:lvl8pPr marL="1371600" algn="ctr" rtl="0" fontAlgn="base">
        <a:spcBef>
          <a:spcPct val="0"/>
        </a:spcBef>
        <a:spcAft>
          <a:spcPct val="0"/>
        </a:spcAft>
        <a:defRPr sz="4400">
          <a:solidFill>
            <a:srgbClr val="000099"/>
          </a:solidFill>
          <a:latin typeface="Calibri" panose="020F0502020204030204" pitchFamily="34" charset="0"/>
        </a:defRPr>
      </a:lvl8pPr>
      <a:lvl9pPr marL="1828800" algn="ctr" rtl="0" fontAlgn="base">
        <a:spcBef>
          <a:spcPct val="0"/>
        </a:spcBef>
        <a:spcAft>
          <a:spcPct val="0"/>
        </a:spcAft>
        <a:defRPr sz="4400">
          <a:solidFill>
            <a:srgbClr val="000099"/>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rgbClr val="000099"/>
          </a:solidFill>
          <a:latin typeface="+mn-lt"/>
          <a:ea typeface="ＭＳ Ｐゴシック" charset="0"/>
          <a:cs typeface="+mn-cs"/>
        </a:defRPr>
      </a:lvl1pPr>
      <a:lvl2pPr marL="742950" indent="-285750" algn="l" rtl="0" eaLnBrk="0" fontAlgn="base" hangingPunct="0">
        <a:spcBef>
          <a:spcPct val="20000"/>
        </a:spcBef>
        <a:spcAft>
          <a:spcPct val="0"/>
        </a:spcAft>
        <a:buFont typeface="Arial" pitchFamily="34" charset="0"/>
        <a:buChar char="–"/>
        <a:defRPr sz="2800" kern="1200">
          <a:solidFill>
            <a:srgbClr val="000099"/>
          </a:solidFill>
          <a:latin typeface="+mn-lt"/>
          <a:ea typeface="ＭＳ Ｐゴシック" charset="0"/>
          <a:cs typeface="+mn-cs"/>
        </a:defRPr>
      </a:lvl2pPr>
      <a:lvl3pPr marL="1143000" indent="-228600" algn="l" rtl="0" eaLnBrk="0" fontAlgn="base" hangingPunct="0">
        <a:spcBef>
          <a:spcPct val="20000"/>
        </a:spcBef>
        <a:spcAft>
          <a:spcPct val="0"/>
        </a:spcAft>
        <a:buFont typeface="Arial" pitchFamily="34" charset="0"/>
        <a:buChar char="•"/>
        <a:defRPr sz="2400" kern="1200">
          <a:solidFill>
            <a:srgbClr val="000099"/>
          </a:solidFill>
          <a:latin typeface="+mn-lt"/>
          <a:ea typeface="ＭＳ Ｐゴシック" charset="0"/>
          <a:cs typeface="+mn-cs"/>
        </a:defRPr>
      </a:lvl3pPr>
      <a:lvl4pPr marL="1600200" indent="-228600" algn="l" rtl="0" eaLnBrk="0" fontAlgn="base" hangingPunct="0">
        <a:spcBef>
          <a:spcPct val="20000"/>
        </a:spcBef>
        <a:spcAft>
          <a:spcPct val="0"/>
        </a:spcAft>
        <a:buFont typeface="Arial" pitchFamily="34" charset="0"/>
        <a:buChar char="–"/>
        <a:defRPr sz="2000" kern="1200">
          <a:solidFill>
            <a:srgbClr val="000099"/>
          </a:solidFill>
          <a:latin typeface="+mn-lt"/>
          <a:ea typeface="ＭＳ Ｐゴシック" charset="0"/>
          <a:cs typeface="+mn-cs"/>
        </a:defRPr>
      </a:lvl4pPr>
      <a:lvl5pPr marL="2057400" indent="-228600" algn="l" rtl="0" eaLnBrk="0" fontAlgn="base" hangingPunct="0">
        <a:spcBef>
          <a:spcPct val="20000"/>
        </a:spcBef>
        <a:spcAft>
          <a:spcPct val="0"/>
        </a:spcAft>
        <a:buFont typeface="Arial" pitchFamily="34" charset="0"/>
        <a:buChar char="»"/>
        <a:defRPr sz="2000" kern="1200">
          <a:solidFill>
            <a:srgbClr val="000099"/>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304800" y="533400"/>
            <a:ext cx="8534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title style</a:t>
            </a:r>
          </a:p>
        </p:txBody>
      </p:sp>
      <p:sp>
        <p:nvSpPr>
          <p:cNvPr id="1028" name="Rectangle 3"/>
          <p:cNvSpPr>
            <a:spLocks noGrp="1" noChangeArrowheads="1"/>
          </p:cNvSpPr>
          <p:nvPr>
            <p:ph type="body" idx="1"/>
          </p:nvPr>
        </p:nvSpPr>
        <p:spPr bwMode="auto">
          <a:xfrm>
            <a:off x="685800" y="1447800"/>
            <a:ext cx="77724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0" name="Line 11"/>
          <p:cNvSpPr>
            <a:spLocks noChangeShapeType="1"/>
          </p:cNvSpPr>
          <p:nvPr userDrawn="1"/>
        </p:nvSpPr>
        <p:spPr bwMode="auto">
          <a:xfrm>
            <a:off x="304800" y="6324600"/>
            <a:ext cx="85344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sz="2400">
              <a:solidFill>
                <a:srgbClr val="000000"/>
              </a:solidFill>
              <a:latin typeface="Times" charset="0"/>
              <a:ea typeface="ＭＳ Ｐゴシック" charset="0"/>
              <a:cs typeface="ＭＳ Ｐゴシック" charset="0"/>
            </a:endParaRPr>
          </a:p>
        </p:txBody>
      </p:sp>
      <p:sp>
        <p:nvSpPr>
          <p:cNvPr id="1040" name="Text Box 16"/>
          <p:cNvSpPr txBox="1">
            <a:spLocks noChangeArrowheads="1"/>
          </p:cNvSpPr>
          <p:nvPr userDrawn="1"/>
        </p:nvSpPr>
        <p:spPr bwMode="auto">
          <a:xfrm>
            <a:off x="4572000" y="36513"/>
            <a:ext cx="4267200" cy="244475"/>
          </a:xfrm>
          <a:prstGeom prst="rect">
            <a:avLst/>
          </a:prstGeom>
          <a:noFill/>
          <a:ln w="9525">
            <a:noFill/>
            <a:miter lim="800000"/>
            <a:headEnd/>
            <a:tailEnd/>
          </a:ln>
          <a:effectLst/>
        </p:spPr>
        <p:txBody>
          <a:bodyPr>
            <a:spAutoFit/>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pPr algn="r" eaLnBrk="0" fontAlgn="base" hangingPunct="0">
              <a:spcBef>
                <a:spcPct val="0"/>
              </a:spcBef>
              <a:spcAft>
                <a:spcPct val="0"/>
              </a:spcAft>
              <a:defRPr/>
            </a:pPr>
            <a:r>
              <a:rPr lang="en-US" sz="1000" dirty="0" smtClean="0">
                <a:solidFill>
                  <a:srgbClr val="FFFFFF"/>
                </a:solidFill>
                <a:latin typeface="Arial" charset="0"/>
              </a:rPr>
              <a:t>NC K–3 Formative Assessment Process Technology Platform</a:t>
            </a:r>
            <a:endParaRPr lang="en-US" dirty="0" smtClean="0">
              <a:solidFill>
                <a:srgbClr val="000000"/>
              </a:solidFill>
              <a:latin typeface="Arial" charset="0"/>
            </a:endParaRPr>
          </a:p>
        </p:txBody>
      </p:sp>
      <p:pic>
        <p:nvPicPr>
          <p:cNvPr id="15" name="Picture 14"/>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30129938"/>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200">
          <a:solidFill>
            <a:schemeClr val="tx2"/>
          </a:solidFill>
          <a:latin typeface="+mj-lt"/>
          <a:ea typeface="ＭＳ Ｐゴシック" charset="-128"/>
          <a:cs typeface="ＭＳ Ｐゴシック" charset="-128"/>
        </a:defRPr>
      </a:lvl1pPr>
      <a:lvl2pPr algn="l" rtl="0" eaLnBrk="0" fontAlgn="base" hangingPunct="0">
        <a:spcBef>
          <a:spcPct val="0"/>
        </a:spcBef>
        <a:spcAft>
          <a:spcPct val="0"/>
        </a:spcAft>
        <a:defRPr sz="3200">
          <a:solidFill>
            <a:schemeClr val="tx2"/>
          </a:solidFill>
          <a:latin typeface="Times" charset="0"/>
          <a:ea typeface="ＭＳ Ｐゴシック" charset="-128"/>
          <a:cs typeface="ＭＳ Ｐゴシック" charset="-128"/>
        </a:defRPr>
      </a:lvl2pPr>
      <a:lvl3pPr algn="l" rtl="0" eaLnBrk="0" fontAlgn="base" hangingPunct="0">
        <a:spcBef>
          <a:spcPct val="0"/>
        </a:spcBef>
        <a:spcAft>
          <a:spcPct val="0"/>
        </a:spcAft>
        <a:defRPr sz="3200">
          <a:solidFill>
            <a:schemeClr val="tx2"/>
          </a:solidFill>
          <a:latin typeface="Times" charset="0"/>
          <a:ea typeface="ＭＳ Ｐゴシック" charset="-128"/>
          <a:cs typeface="ＭＳ Ｐゴシック" charset="-128"/>
        </a:defRPr>
      </a:lvl3pPr>
      <a:lvl4pPr algn="l" rtl="0" eaLnBrk="0" fontAlgn="base" hangingPunct="0">
        <a:spcBef>
          <a:spcPct val="0"/>
        </a:spcBef>
        <a:spcAft>
          <a:spcPct val="0"/>
        </a:spcAft>
        <a:defRPr sz="3200">
          <a:solidFill>
            <a:schemeClr val="tx2"/>
          </a:solidFill>
          <a:latin typeface="Times" charset="0"/>
          <a:ea typeface="ＭＳ Ｐゴシック" charset="-128"/>
          <a:cs typeface="ＭＳ Ｐゴシック" charset="-128"/>
        </a:defRPr>
      </a:lvl4pPr>
      <a:lvl5pPr algn="l" rtl="0" eaLnBrk="0" fontAlgn="base" hangingPunct="0">
        <a:spcBef>
          <a:spcPct val="0"/>
        </a:spcBef>
        <a:spcAft>
          <a:spcPct val="0"/>
        </a:spcAft>
        <a:defRPr sz="3200">
          <a:solidFill>
            <a:schemeClr val="tx2"/>
          </a:solidFill>
          <a:latin typeface="Times" charset="0"/>
          <a:ea typeface="ＭＳ Ｐゴシック" charset="-128"/>
          <a:cs typeface="ＭＳ Ｐゴシック" charset="-128"/>
        </a:defRPr>
      </a:lvl5pPr>
      <a:lvl6pPr marL="457200" algn="l" rtl="0" fontAlgn="base">
        <a:spcBef>
          <a:spcPct val="0"/>
        </a:spcBef>
        <a:spcAft>
          <a:spcPct val="0"/>
        </a:spcAft>
        <a:defRPr sz="3200">
          <a:solidFill>
            <a:schemeClr val="tx2"/>
          </a:solidFill>
          <a:latin typeface="Times" charset="0"/>
        </a:defRPr>
      </a:lvl6pPr>
      <a:lvl7pPr marL="914400" algn="l" rtl="0" fontAlgn="base">
        <a:spcBef>
          <a:spcPct val="0"/>
        </a:spcBef>
        <a:spcAft>
          <a:spcPct val="0"/>
        </a:spcAft>
        <a:defRPr sz="3200">
          <a:solidFill>
            <a:schemeClr val="tx2"/>
          </a:solidFill>
          <a:latin typeface="Times" charset="0"/>
        </a:defRPr>
      </a:lvl7pPr>
      <a:lvl8pPr marL="1371600" algn="l" rtl="0" fontAlgn="base">
        <a:spcBef>
          <a:spcPct val="0"/>
        </a:spcBef>
        <a:spcAft>
          <a:spcPct val="0"/>
        </a:spcAft>
        <a:defRPr sz="3200">
          <a:solidFill>
            <a:schemeClr val="tx2"/>
          </a:solidFill>
          <a:latin typeface="Times" charset="0"/>
        </a:defRPr>
      </a:lvl8pPr>
      <a:lvl9pPr marL="1828800" algn="l" rtl="0" fontAlgn="base">
        <a:spcBef>
          <a:spcPct val="0"/>
        </a:spcBef>
        <a:spcAft>
          <a:spcPct val="0"/>
        </a:spcAft>
        <a:defRPr sz="3200">
          <a:solidFill>
            <a:schemeClr val="tx2"/>
          </a:solidFill>
          <a:latin typeface="Times" charset="0"/>
        </a:defRPr>
      </a:lvl9pPr>
    </p:titleStyle>
    <p:bodyStyle>
      <a:lvl1pPr marL="228600" indent="-228600" algn="l" rtl="0" eaLnBrk="0" fontAlgn="base" hangingPunct="0">
        <a:spcBef>
          <a:spcPct val="20000"/>
        </a:spcBef>
        <a:spcAft>
          <a:spcPct val="75000"/>
        </a:spcAft>
        <a:buClr>
          <a:srgbClr val="DF9E23"/>
        </a:buClr>
        <a:buFont typeface="Times" charset="0"/>
        <a:buChar char="•"/>
        <a:defRPr sz="2000">
          <a:solidFill>
            <a:schemeClr val="tx1"/>
          </a:solidFill>
          <a:latin typeface="+mn-lt"/>
          <a:ea typeface="ＭＳ Ｐゴシック" charset="-128"/>
          <a:cs typeface="ＭＳ Ｐゴシック" charset="-128"/>
        </a:defRPr>
      </a:lvl1pPr>
      <a:lvl2pPr marL="576263" indent="-233363" algn="l" rtl="0" eaLnBrk="0" fontAlgn="base" hangingPunct="0">
        <a:spcBef>
          <a:spcPct val="20000"/>
        </a:spcBef>
        <a:spcAft>
          <a:spcPct val="75000"/>
        </a:spcAft>
        <a:buClr>
          <a:srgbClr val="DF9E23"/>
        </a:buClr>
        <a:buChar char="–"/>
        <a:defRPr>
          <a:solidFill>
            <a:schemeClr val="tx1"/>
          </a:solidFill>
          <a:latin typeface="+mn-lt"/>
          <a:ea typeface="ＭＳ Ｐゴシック" charset="-128"/>
        </a:defRPr>
      </a:lvl2pPr>
      <a:lvl3pPr marL="860425" indent="-169863" algn="l" rtl="0" eaLnBrk="0" fontAlgn="base" hangingPunct="0">
        <a:spcBef>
          <a:spcPct val="20000"/>
        </a:spcBef>
        <a:spcAft>
          <a:spcPct val="75000"/>
        </a:spcAft>
        <a:buClr>
          <a:srgbClr val="DF9E23"/>
        </a:buClr>
        <a:buFont typeface="Times" charset="0"/>
        <a:buChar char="•"/>
        <a:defRPr sz="1600">
          <a:solidFill>
            <a:schemeClr val="tx1"/>
          </a:solidFill>
          <a:latin typeface="+mn-lt"/>
          <a:ea typeface="ＭＳ Ｐゴシック" charset="-128"/>
        </a:defRPr>
      </a:lvl3pPr>
      <a:lvl4pPr marL="1150938" indent="-176213" algn="l" rtl="0" eaLnBrk="0" fontAlgn="base" hangingPunct="0">
        <a:spcBef>
          <a:spcPct val="20000"/>
        </a:spcBef>
        <a:spcAft>
          <a:spcPct val="75000"/>
        </a:spcAft>
        <a:buClr>
          <a:srgbClr val="DF9E23"/>
        </a:buClr>
        <a:buChar char="–"/>
        <a:defRPr sz="1200">
          <a:solidFill>
            <a:schemeClr val="tx1"/>
          </a:solidFill>
          <a:latin typeface="+mn-lt"/>
          <a:ea typeface="ＭＳ Ｐゴシック" charset="-128"/>
        </a:defRPr>
      </a:lvl4pPr>
      <a:lvl5pPr marL="1646238" indent="-381000" algn="l" rtl="0" eaLnBrk="0" fontAlgn="base" hangingPunct="0">
        <a:spcBef>
          <a:spcPct val="20000"/>
        </a:spcBef>
        <a:spcAft>
          <a:spcPct val="0"/>
        </a:spcAft>
        <a:defRPr sz="2000">
          <a:solidFill>
            <a:schemeClr val="tx1"/>
          </a:solidFill>
          <a:latin typeface="+mj-lt"/>
          <a:ea typeface="ＭＳ Ｐゴシック" charset="-128"/>
        </a:defRPr>
      </a:lvl5pPr>
      <a:lvl6pPr marL="2103438" indent="-381000" algn="l" rtl="0" fontAlgn="base">
        <a:spcBef>
          <a:spcPct val="20000"/>
        </a:spcBef>
        <a:spcAft>
          <a:spcPct val="0"/>
        </a:spcAft>
        <a:defRPr sz="2000">
          <a:solidFill>
            <a:schemeClr val="tx1"/>
          </a:solidFill>
          <a:latin typeface="+mj-lt"/>
          <a:ea typeface="ＭＳ Ｐゴシック" charset="-128"/>
        </a:defRPr>
      </a:lvl6pPr>
      <a:lvl7pPr marL="2560638" indent="-381000" algn="l" rtl="0" fontAlgn="base">
        <a:spcBef>
          <a:spcPct val="20000"/>
        </a:spcBef>
        <a:spcAft>
          <a:spcPct val="0"/>
        </a:spcAft>
        <a:defRPr sz="2000">
          <a:solidFill>
            <a:schemeClr val="tx1"/>
          </a:solidFill>
          <a:latin typeface="+mj-lt"/>
          <a:ea typeface="ＭＳ Ｐゴシック" charset="-128"/>
        </a:defRPr>
      </a:lvl7pPr>
      <a:lvl8pPr marL="3017838" indent="-381000" algn="l" rtl="0" fontAlgn="base">
        <a:spcBef>
          <a:spcPct val="20000"/>
        </a:spcBef>
        <a:spcAft>
          <a:spcPct val="0"/>
        </a:spcAft>
        <a:defRPr sz="2000">
          <a:solidFill>
            <a:schemeClr val="tx1"/>
          </a:solidFill>
          <a:latin typeface="+mj-lt"/>
          <a:ea typeface="ＭＳ Ｐゴシック" charset="-128"/>
        </a:defRPr>
      </a:lvl8pPr>
      <a:lvl9pPr marL="3475038" indent="-381000" algn="l" rtl="0" fontAlgn="base">
        <a:spcBef>
          <a:spcPct val="20000"/>
        </a:spcBef>
        <a:spcAft>
          <a:spcPct val="0"/>
        </a:spcAft>
        <a:defRPr sz="2000">
          <a:solidFill>
            <a:schemeClr val="tx1"/>
          </a:solidFill>
          <a:latin typeface="+mj-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36.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randolphk-5instruction.wikispaces.com/"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livebinders.com/play/play?id=1350784" TargetMode="External"/><Relationship Id="rId5" Type="http://schemas.openxmlformats.org/officeDocument/2006/relationships/hyperlink" Target="http://rtt-elc-k3assessment.ncdpi.wikispaces.net/home" TargetMode="External"/><Relationship Id="rId4" Type="http://schemas.openxmlformats.org/officeDocument/2006/relationships/hyperlink" Target="http://r5k3formativeassessmentsupport.ncdpi.wikispaces.net/Kindergarten+Entry"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nc.teachingstrategies.com/" TargetMode="External"/><Relationship Id="rId2" Type="http://schemas.openxmlformats.org/officeDocument/2006/relationships/notesSlide" Target="../notesSlides/notesSlide20.xml"/><Relationship Id="rId1" Type="http://schemas.openxmlformats.org/officeDocument/2006/relationships/slideLayout" Target="../slideLayouts/slideLayout66.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66.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70.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70.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70.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70.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70.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70.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70.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7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70.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70.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70.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70.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70.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7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6.xml"/></Relationships>
</file>

<file path=ppt/slides/_rels/slide38.xml.rels><?xml version="1.0" encoding="UTF-8" standalone="yes"?>
<Relationships xmlns="http://schemas.openxmlformats.org/package/2006/relationships"><Relationship Id="rId3" Type="http://schemas.openxmlformats.org/officeDocument/2006/relationships/image" Target="../media/image33.tmp"/><Relationship Id="rId2" Type="http://schemas.openxmlformats.org/officeDocument/2006/relationships/notesSlide" Target="../notesSlides/notesSlide38.xml"/><Relationship Id="rId1" Type="http://schemas.openxmlformats.org/officeDocument/2006/relationships/slideLayout" Target="../slideLayouts/slideLayout6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www.livebinders.com/media/get/MTE0MjEzMTA=" TargetMode="External"/><Relationship Id="rId2" Type="http://schemas.openxmlformats.org/officeDocument/2006/relationships/notesSlide" Target="../notesSlides/notesSlide40.xml"/><Relationship Id="rId1" Type="http://schemas.openxmlformats.org/officeDocument/2006/relationships/slideLayout" Target="../slideLayouts/slideLayout66.xml"/><Relationship Id="rId5" Type="http://schemas.openxmlformats.org/officeDocument/2006/relationships/hyperlink" Target="http://www.livebinders.com/play/play?tab_layout=side&amp;id=1708210" TargetMode="External"/><Relationship Id="rId4" Type="http://schemas.openxmlformats.org/officeDocument/2006/relationships/hyperlink" Target="http://www.livebinders.com/media/get/MTE3MDM1MjA="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198" name="Rectangle 150"/>
          <p:cNvSpPr>
            <a:spLocks noGrp="1" noChangeArrowheads="1"/>
          </p:cNvSpPr>
          <p:nvPr>
            <p:ph type="ctrTitle"/>
          </p:nvPr>
        </p:nvSpPr>
        <p:spPr>
          <a:xfrm>
            <a:off x="0" y="4419600"/>
            <a:ext cx="9144000" cy="2133600"/>
          </a:xfrm>
        </p:spPr>
        <p:txBody>
          <a:bodyPr/>
          <a:lstStyle/>
          <a:p>
            <a:r>
              <a:rPr lang="es-UY" b="1" dirty="0" smtClean="0">
                <a:solidFill>
                  <a:schemeClr val="accent1">
                    <a:lumMod val="50000"/>
                  </a:schemeClr>
                </a:solidFill>
              </a:rPr>
              <a:t>Kindergarten Entry Assessment</a:t>
            </a:r>
            <a:endParaRPr lang="es-ES" b="1" dirty="0">
              <a:solidFill>
                <a:schemeClr val="accent1">
                  <a:lumMod val="50000"/>
                </a:schemeClr>
              </a:solidFill>
            </a:endParaRPr>
          </a:p>
        </p:txBody>
      </p:sp>
      <p:sp>
        <p:nvSpPr>
          <p:cNvPr id="3" name="Rectangle 150"/>
          <p:cNvSpPr txBox="1">
            <a:spLocks noChangeArrowheads="1"/>
          </p:cNvSpPr>
          <p:nvPr/>
        </p:nvSpPr>
        <p:spPr bwMode="auto">
          <a:xfrm>
            <a:off x="304800" y="5638800"/>
            <a:ext cx="8305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cs typeface="Arial" pitchFamily="34" charset="0"/>
              </a:defRPr>
            </a:lvl2pPr>
            <a:lvl3pPr algn="ctr" rtl="0" fontAlgn="base">
              <a:spcBef>
                <a:spcPct val="0"/>
              </a:spcBef>
              <a:spcAft>
                <a:spcPct val="0"/>
              </a:spcAft>
              <a:defRPr sz="4400">
                <a:solidFill>
                  <a:schemeClr val="tx2"/>
                </a:solidFill>
                <a:latin typeface="Arial" pitchFamily="34" charset="0"/>
                <a:cs typeface="Arial" pitchFamily="34" charset="0"/>
              </a:defRPr>
            </a:lvl3pPr>
            <a:lvl4pPr algn="ctr" rtl="0" fontAlgn="base">
              <a:spcBef>
                <a:spcPct val="0"/>
              </a:spcBef>
              <a:spcAft>
                <a:spcPct val="0"/>
              </a:spcAft>
              <a:defRPr sz="4400">
                <a:solidFill>
                  <a:schemeClr val="tx2"/>
                </a:solidFill>
                <a:latin typeface="Arial" pitchFamily="34" charset="0"/>
                <a:cs typeface="Arial" pitchFamily="34" charset="0"/>
              </a:defRPr>
            </a:lvl4pPr>
            <a:lvl5pPr algn="ctr" rtl="0" fontAlgn="base">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a:lstStyle>
          <a:p>
            <a:r>
              <a:rPr lang="es-UY" sz="4000" b="1" dirty="0" err="1" smtClean="0">
                <a:solidFill>
                  <a:schemeClr val="accent1">
                    <a:lumMod val="50000"/>
                  </a:schemeClr>
                </a:solidFill>
              </a:rPr>
              <a:t>Augus</a:t>
            </a:r>
            <a:r>
              <a:rPr lang="es-UY" sz="4000" b="1" dirty="0" err="1">
                <a:solidFill>
                  <a:schemeClr val="accent1">
                    <a:lumMod val="50000"/>
                  </a:schemeClr>
                </a:solidFill>
              </a:rPr>
              <a:t>t</a:t>
            </a:r>
            <a:r>
              <a:rPr lang="es-UY" sz="4000" b="1" dirty="0" smtClean="0">
                <a:solidFill>
                  <a:schemeClr val="accent1">
                    <a:lumMod val="50000"/>
                  </a:schemeClr>
                </a:solidFill>
              </a:rPr>
              <a:t> 2015</a:t>
            </a:r>
            <a:endParaRPr lang="es-ES" sz="4000" b="1" dirty="0">
              <a:solidFill>
                <a:schemeClr val="accent1">
                  <a:lumMod val="50000"/>
                </a:schemeClr>
              </a:solidFill>
            </a:endParaRPr>
          </a:p>
        </p:txBody>
      </p:sp>
    </p:spTree>
    <p:extLst>
      <p:ext uri="{BB962C8B-B14F-4D97-AF65-F5344CB8AC3E}">
        <p14:creationId xmlns:p14="http://schemas.microsoft.com/office/powerpoint/2010/main" val="38259737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839200" cy="1143000"/>
          </a:xfrm>
        </p:spPr>
        <p:txBody>
          <a:bodyPr/>
          <a:lstStyle/>
          <a:p>
            <a:r>
              <a:rPr lang="en-US" sz="4800" b="1" dirty="0" smtClean="0">
                <a:solidFill>
                  <a:schemeClr val="accent1">
                    <a:lumMod val="50000"/>
                  </a:schemeClr>
                </a:solidFill>
              </a:rPr>
              <a:t>How is evidence used by teachers?</a:t>
            </a:r>
            <a:endParaRPr lang="en-US" sz="4800" b="1" dirty="0">
              <a:solidFill>
                <a:schemeClr val="accent1">
                  <a:lumMod val="50000"/>
                </a:schemeClr>
              </a:solidFill>
            </a:endParaRPr>
          </a:p>
        </p:txBody>
      </p:sp>
      <p:sp>
        <p:nvSpPr>
          <p:cNvPr id="3" name="Content Placeholder 2"/>
          <p:cNvSpPr>
            <a:spLocks noGrp="1"/>
          </p:cNvSpPr>
          <p:nvPr>
            <p:ph sz="half" idx="1"/>
          </p:nvPr>
        </p:nvSpPr>
        <p:spPr>
          <a:xfrm>
            <a:off x="304800" y="1905000"/>
            <a:ext cx="6324600" cy="3840163"/>
          </a:xfrm>
        </p:spPr>
        <p:txBody>
          <a:bodyPr>
            <a:normAutofit/>
          </a:bodyPr>
          <a:lstStyle/>
          <a:p>
            <a:pPr marL="0" lvl="0" indent="0">
              <a:buNone/>
            </a:pPr>
            <a:r>
              <a:rPr lang="en-US" dirty="0"/>
              <a:t>Evidence is used to guide </a:t>
            </a:r>
            <a:r>
              <a:rPr lang="en-US" dirty="0" smtClean="0"/>
              <a:t>instruction:</a:t>
            </a:r>
            <a:endParaRPr lang="en-US" dirty="0"/>
          </a:p>
          <a:p>
            <a:pPr lvl="1"/>
            <a:r>
              <a:rPr lang="en-US" dirty="0"/>
              <a:t>i</a:t>
            </a:r>
            <a:r>
              <a:rPr lang="en-US" dirty="0" smtClean="0"/>
              <a:t>dentifies what students </a:t>
            </a:r>
            <a:r>
              <a:rPr lang="en-US" dirty="0"/>
              <a:t>know and are able to </a:t>
            </a:r>
            <a:r>
              <a:rPr lang="en-US" dirty="0" smtClean="0"/>
              <a:t>do and where to head next </a:t>
            </a:r>
          </a:p>
          <a:p>
            <a:pPr lvl="1"/>
            <a:r>
              <a:rPr lang="en-US" dirty="0" smtClean="0"/>
              <a:t>helps to </a:t>
            </a:r>
            <a:r>
              <a:rPr lang="en-US" dirty="0"/>
              <a:t>plan and adjust instruction in an ongoing </a:t>
            </a:r>
            <a:r>
              <a:rPr lang="en-US" dirty="0" smtClean="0"/>
              <a:t>manner</a:t>
            </a:r>
            <a:endParaRPr lang="en-US" dirty="0"/>
          </a:p>
          <a:p>
            <a:pPr lvl="1"/>
            <a:r>
              <a:rPr lang="en-US" dirty="0"/>
              <a:t>h</a:t>
            </a:r>
            <a:r>
              <a:rPr lang="en-US" dirty="0" smtClean="0"/>
              <a:t>elps to meet </a:t>
            </a:r>
            <a:r>
              <a:rPr lang="en-US" dirty="0"/>
              <a:t>the needs of all </a:t>
            </a:r>
            <a:r>
              <a:rPr lang="en-US" dirty="0" smtClean="0"/>
              <a:t>students </a:t>
            </a:r>
            <a:endParaRPr lang="en-US" dirty="0"/>
          </a:p>
        </p:txBody>
      </p:sp>
      <p:pic>
        <p:nvPicPr>
          <p:cNvPr id="6" name="Content Placeholder 5"/>
          <p:cNvPicPr>
            <a:picLocks noGrp="1" noChangeAspect="1"/>
          </p:cNvPicPr>
          <p:nvPr>
            <p:ph sz="half" idx="2"/>
          </p:nvPr>
        </p:nvPicPr>
        <p:blipFill>
          <a:blip r:embed="rId3"/>
          <a:stretch>
            <a:fillRect/>
          </a:stretch>
        </p:blipFill>
        <p:spPr>
          <a:xfrm>
            <a:off x="6400800" y="1905000"/>
            <a:ext cx="2362200" cy="2144759"/>
          </a:xfrm>
          <a:prstGeom prst="rect">
            <a:avLst/>
          </a:prstGeom>
        </p:spPr>
      </p:pic>
    </p:spTree>
    <p:extLst>
      <p:ext uri="{BB962C8B-B14F-4D97-AF65-F5344CB8AC3E}">
        <p14:creationId xmlns:p14="http://schemas.microsoft.com/office/powerpoint/2010/main" val="3474800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3">
                                            <p:txEl>
                                              <p:pRg st="2" end="2"/>
                                            </p:txEl>
                                          </p:spTgt>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4" dur="500"/>
                                        <p:tgtEl>
                                          <p:spTgt spid="3">
                                            <p:txEl>
                                              <p:pRg st="3" end="3"/>
                                            </p:txEl>
                                          </p:spTgt>
                                        </p:tgtEl>
                                      </p:cBhvr>
                                    </p:animEffect>
                                  </p:childTnLst>
                                </p:cTn>
                              </p:par>
                              <p:par>
                                <p:cTn id="25" presetID="53" presetClass="entr" presetSubtype="16"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Rectangle 2"/>
          <p:cNvSpPr txBox="1">
            <a:spLocks noGrp="1" noChangeArrowheads="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p>
            <a:r>
              <a:rPr lang="en-US" dirty="0" smtClean="0"/>
              <a:t>Which constructs will be </a:t>
            </a:r>
            <a:r>
              <a:rPr lang="en-US" b="1" dirty="0" smtClean="0">
                <a:solidFill>
                  <a:srgbClr val="FF3399"/>
                </a:solidFill>
              </a:rPr>
              <a:t>required</a:t>
            </a:r>
            <a:r>
              <a:rPr lang="en-US" dirty="0" smtClean="0"/>
              <a:t> this year?</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737183727"/>
              </p:ext>
            </p:extLst>
          </p:nvPr>
        </p:nvGraphicFramePr>
        <p:xfrm>
          <a:off x="457200" y="1905000"/>
          <a:ext cx="8229600" cy="3962400"/>
        </p:xfrm>
        <a:graphic>
          <a:graphicData uri="http://schemas.openxmlformats.org/drawingml/2006/table">
            <a:tbl>
              <a:tblPr firstRow="1" bandRow="1">
                <a:tableStyleId>{5C22544A-7EE6-4342-B048-85BDC9FD1C3A}</a:tableStyleId>
              </a:tblPr>
              <a:tblGrid>
                <a:gridCol w="3886200"/>
                <a:gridCol w="4343400"/>
              </a:tblGrid>
              <a:tr h="370840">
                <a:tc>
                  <a:txBody>
                    <a:bodyPr/>
                    <a:lstStyle/>
                    <a:p>
                      <a:pPr algn="ctr"/>
                      <a:r>
                        <a:rPr lang="en-US" sz="2400" dirty="0" smtClean="0">
                          <a:solidFill>
                            <a:schemeClr val="tx1"/>
                          </a:solidFill>
                        </a:rPr>
                        <a:t>Domain</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smtClean="0">
                          <a:solidFill>
                            <a:schemeClr val="tx1"/>
                          </a:solidFill>
                        </a:rPr>
                        <a:t>Constructs</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2000" b="1" dirty="0" smtClean="0"/>
                        <a:t>Approaches</a:t>
                      </a:r>
                      <a:r>
                        <a:rPr lang="en-US" sz="2000" b="1" baseline="0" dirty="0" smtClean="0"/>
                        <a:t> to Learning</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smtClean="0">
                          <a:solidFill>
                            <a:schemeClr val="tx1"/>
                          </a:solidFill>
                        </a:rPr>
                        <a:t>Engagement in Self-Selected Activities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2000" b="1" dirty="0" smtClean="0"/>
                        <a:t>Cognitive Development</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smtClean="0">
                          <a:solidFill>
                            <a:schemeClr val="tx1"/>
                          </a:solidFill>
                        </a:rPr>
                        <a:t>Object Counting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2000" b="1" dirty="0" smtClean="0"/>
                        <a:t>Emotional-Social Development</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smtClean="0">
                          <a:solidFill>
                            <a:schemeClr val="tx1"/>
                          </a:solidFill>
                        </a:rPr>
                        <a:t>Emotional Literacy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2000" b="1" dirty="0" smtClean="0"/>
                        <a:t>Health</a:t>
                      </a:r>
                      <a:r>
                        <a:rPr lang="en-US" sz="2000" b="1" baseline="0" dirty="0" smtClean="0"/>
                        <a:t> &amp; Physical Development</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smtClean="0">
                          <a:solidFill>
                            <a:schemeClr val="tx1"/>
                          </a:solidFill>
                        </a:rPr>
                        <a:t>Fine Motor Development</a:t>
                      </a:r>
                    </a:p>
                    <a:p>
                      <a:pPr algn="ctr"/>
                      <a:r>
                        <a:rPr lang="en-US" sz="2000" dirty="0" smtClean="0">
                          <a:solidFill>
                            <a:schemeClr val="tx1"/>
                          </a:solidFill>
                        </a:rPr>
                        <a:t>Crossing Midline</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2000" b="1" dirty="0" smtClean="0"/>
                        <a:t>Language Development &amp; Communication</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rPr>
                        <a:t>Book Orientation &amp; Print</a:t>
                      </a:r>
                      <a:r>
                        <a:rPr lang="en-US" sz="2000" baseline="0" dirty="0" smtClean="0">
                          <a:solidFill>
                            <a:schemeClr val="tx1"/>
                          </a:solidFill>
                        </a:rPr>
                        <a:t> Awareness</a:t>
                      </a:r>
                    </a:p>
                    <a:p>
                      <a:pPr algn="ctr"/>
                      <a:r>
                        <a:rPr lang="en-US" sz="2000" dirty="0" smtClean="0">
                          <a:solidFill>
                            <a:schemeClr val="tx1"/>
                          </a:solidFill>
                        </a:rPr>
                        <a:t>Following Directions</a:t>
                      </a:r>
                    </a:p>
                    <a:p>
                      <a:pPr algn="ctr"/>
                      <a:r>
                        <a:rPr lang="en-US" sz="2000" dirty="0" smtClean="0">
                          <a:solidFill>
                            <a:schemeClr val="tx1"/>
                          </a:solidFill>
                        </a:rPr>
                        <a:t>Letter Naming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527137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Rectangle 2"/>
          <p:cNvSpPr txBox="1">
            <a:spLocks noGrp="1" noChangeArrowheads="1"/>
          </p:cNvSpPr>
          <p:nvPr>
            <p:ph type="title"/>
          </p:nvPr>
        </p:nvSpPr>
        <p:spPr bwMode="auto">
          <a:xfrm>
            <a:off x="457200" y="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0000"/>
          </a:bodyPr>
          <a:lstStyle/>
          <a:p>
            <a:r>
              <a:rPr lang="en-US" dirty="0" smtClean="0"/>
              <a:t>2015-2016</a:t>
            </a:r>
            <a:br>
              <a:rPr lang="en-US" dirty="0" smtClean="0"/>
            </a:br>
            <a:r>
              <a:rPr lang="en-US" dirty="0" smtClean="0">
                <a:solidFill>
                  <a:srgbClr val="FF3399"/>
                </a:solidFill>
              </a:rPr>
              <a:t>Required</a:t>
            </a:r>
            <a:r>
              <a:rPr lang="en-US" dirty="0" smtClean="0">
                <a:solidFill>
                  <a:schemeClr val="accent2">
                    <a:lumMod val="75000"/>
                  </a:schemeClr>
                </a:solidFill>
              </a:rPr>
              <a:t> </a:t>
            </a:r>
            <a:r>
              <a:rPr lang="en-US" dirty="0" smtClean="0"/>
              <a:t>Constructs</a:t>
            </a:r>
            <a:endParaRPr lang="en-US" dirty="0"/>
          </a:p>
        </p:txBody>
      </p:sp>
      <p:sp>
        <p:nvSpPr>
          <p:cNvPr id="2" name="Content Placeholder 1"/>
          <p:cNvSpPr>
            <a:spLocks noGrp="1"/>
          </p:cNvSpPr>
          <p:nvPr>
            <p:ph idx="1"/>
          </p:nvPr>
        </p:nvSpPr>
        <p:spPr/>
        <p:txBody>
          <a:bodyPr/>
          <a:lstStyle/>
          <a:p>
            <a:endParaRPr lang="en-US" dirty="0"/>
          </a:p>
        </p:txBody>
      </p:sp>
      <p:graphicFrame>
        <p:nvGraphicFramePr>
          <p:cNvPr id="7" name="Content Placeholder 5"/>
          <p:cNvGraphicFramePr>
            <a:graphicFrameLocks/>
          </p:cNvGraphicFramePr>
          <p:nvPr>
            <p:extLst>
              <p:ext uri="{D42A27DB-BD31-4B8C-83A1-F6EECF244321}">
                <p14:modId xmlns:p14="http://schemas.microsoft.com/office/powerpoint/2010/main" val="2993815341"/>
              </p:ext>
            </p:extLst>
          </p:nvPr>
        </p:nvGraphicFramePr>
        <p:xfrm>
          <a:off x="533400" y="1524000"/>
          <a:ext cx="8229600" cy="3657600"/>
        </p:xfrm>
        <a:graphic>
          <a:graphicData uri="http://schemas.openxmlformats.org/drawingml/2006/table">
            <a:tbl>
              <a:tblPr firstRow="1" bandRow="1">
                <a:tableStyleId>{5C22544A-7EE6-4342-B048-85BDC9FD1C3A}</a:tableStyleId>
              </a:tblPr>
              <a:tblGrid>
                <a:gridCol w="3657600"/>
                <a:gridCol w="4572000"/>
              </a:tblGrid>
              <a:tr h="370840">
                <a:tc>
                  <a:txBody>
                    <a:bodyPr/>
                    <a:lstStyle/>
                    <a:p>
                      <a:pPr algn="ctr"/>
                      <a:r>
                        <a:rPr lang="en-US" sz="2400" dirty="0" smtClean="0">
                          <a:solidFill>
                            <a:schemeClr val="tx1"/>
                          </a:solidFill>
                        </a:rPr>
                        <a:t>Domain</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smtClean="0">
                          <a:solidFill>
                            <a:schemeClr val="tx1"/>
                          </a:solidFill>
                        </a:rPr>
                        <a:t>Constructs</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2000" b="1" dirty="0" smtClean="0"/>
                        <a:t>Approaches</a:t>
                      </a:r>
                      <a:r>
                        <a:rPr lang="en-US" sz="2000" b="1" baseline="0" dirty="0" smtClean="0"/>
                        <a:t> to Learning</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smtClean="0">
                          <a:solidFill>
                            <a:schemeClr val="tx1"/>
                          </a:solidFill>
                        </a:rPr>
                        <a:t>Engagement in Self-Selected Activities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2000" b="1" dirty="0" smtClean="0"/>
                        <a:t>Cognitive Development</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solidFill>
                            <a:srgbClr val="FF3399"/>
                          </a:solidFill>
                        </a:rPr>
                        <a:t>Object Counting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2000" b="1" dirty="0" smtClean="0"/>
                        <a:t>Emotional-Social Development</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smtClean="0">
                          <a:solidFill>
                            <a:schemeClr val="tx1"/>
                          </a:solidFill>
                        </a:rPr>
                        <a:t>Emotional Literacy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2000" b="1" dirty="0" smtClean="0"/>
                        <a:t>Health</a:t>
                      </a:r>
                      <a:r>
                        <a:rPr lang="en-US" sz="2000" b="1" baseline="0" dirty="0" smtClean="0"/>
                        <a:t> &amp; Physical Development</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smtClean="0">
                          <a:solidFill>
                            <a:schemeClr val="tx1"/>
                          </a:solidFill>
                        </a:rPr>
                        <a:t>Fine Motor Development</a:t>
                      </a:r>
                    </a:p>
                    <a:p>
                      <a:pPr algn="ctr"/>
                      <a:r>
                        <a:rPr lang="en-US" sz="2000" dirty="0" smtClean="0">
                          <a:solidFill>
                            <a:schemeClr val="tx1"/>
                          </a:solidFill>
                        </a:rPr>
                        <a:t>Crossing Midline</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2000" b="1" dirty="0" smtClean="0"/>
                        <a:t>Language Development &amp; Communication</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smtClean="0">
                          <a:solidFill>
                            <a:srgbClr val="FF3399"/>
                          </a:solidFill>
                        </a:rPr>
                        <a:t>Book Orientation &amp; Print</a:t>
                      </a:r>
                      <a:r>
                        <a:rPr lang="en-US" sz="2000" b="1" baseline="0" dirty="0" smtClean="0">
                          <a:solidFill>
                            <a:srgbClr val="FF3399"/>
                          </a:solidFill>
                        </a:rPr>
                        <a:t> Awareness</a:t>
                      </a:r>
                    </a:p>
                    <a:p>
                      <a:pPr algn="ctr"/>
                      <a:r>
                        <a:rPr lang="en-US" sz="2000" dirty="0" smtClean="0">
                          <a:solidFill>
                            <a:schemeClr val="tx1"/>
                          </a:solidFill>
                        </a:rPr>
                        <a:t>Following Directions</a:t>
                      </a:r>
                    </a:p>
                    <a:p>
                      <a:pPr algn="ctr"/>
                      <a:r>
                        <a:rPr lang="en-US" sz="2000" dirty="0" smtClean="0">
                          <a:solidFill>
                            <a:schemeClr val="tx1"/>
                          </a:solidFill>
                        </a:rPr>
                        <a:t>Letter Naming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514625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Rectangle 2"/>
          <p:cNvSpPr txBox="1">
            <a:spLocks noGrp="1" noChangeArrowheads="1"/>
          </p:cNvSpPr>
          <p:nvPr>
            <p:ph type="title"/>
          </p:nvPr>
        </p:nvSpPr>
        <p:spPr bwMode="auto">
          <a:xfrm>
            <a:off x="457200" y="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0000"/>
          </a:bodyPr>
          <a:lstStyle/>
          <a:p>
            <a:r>
              <a:rPr lang="en-US" dirty="0" smtClean="0"/>
              <a:t>2015-2016</a:t>
            </a:r>
            <a:br>
              <a:rPr lang="en-US" dirty="0" smtClean="0"/>
            </a:br>
            <a:r>
              <a:rPr lang="en-US" dirty="0" smtClean="0">
                <a:solidFill>
                  <a:srgbClr val="FF3300"/>
                </a:solidFill>
              </a:rPr>
              <a:t>Optional</a:t>
            </a:r>
            <a:r>
              <a:rPr lang="en-US" dirty="0" smtClean="0">
                <a:solidFill>
                  <a:schemeClr val="accent6">
                    <a:lumMod val="75000"/>
                  </a:schemeClr>
                </a:solidFill>
              </a:rPr>
              <a:t> </a:t>
            </a:r>
            <a:r>
              <a:rPr lang="en-US" dirty="0" smtClean="0"/>
              <a:t>Constructs</a:t>
            </a:r>
            <a:endParaRPr lang="en-US" dirty="0"/>
          </a:p>
        </p:txBody>
      </p:sp>
      <p:sp>
        <p:nvSpPr>
          <p:cNvPr id="2" name="Content Placeholder 1"/>
          <p:cNvSpPr>
            <a:spLocks noGrp="1"/>
          </p:cNvSpPr>
          <p:nvPr>
            <p:ph idx="1"/>
          </p:nvPr>
        </p:nvSpPr>
        <p:spPr/>
        <p:txBody>
          <a:bodyPr/>
          <a:lstStyle/>
          <a:p>
            <a:endParaRPr lang="en-US" dirty="0"/>
          </a:p>
        </p:txBody>
      </p:sp>
      <p:graphicFrame>
        <p:nvGraphicFramePr>
          <p:cNvPr id="7" name="Content Placeholder 5"/>
          <p:cNvGraphicFramePr>
            <a:graphicFrameLocks/>
          </p:cNvGraphicFramePr>
          <p:nvPr>
            <p:extLst>
              <p:ext uri="{D42A27DB-BD31-4B8C-83A1-F6EECF244321}">
                <p14:modId xmlns:p14="http://schemas.microsoft.com/office/powerpoint/2010/main" val="3877130385"/>
              </p:ext>
            </p:extLst>
          </p:nvPr>
        </p:nvGraphicFramePr>
        <p:xfrm>
          <a:off x="381000" y="1524000"/>
          <a:ext cx="8229600" cy="3962400"/>
        </p:xfrm>
        <a:graphic>
          <a:graphicData uri="http://schemas.openxmlformats.org/drawingml/2006/table">
            <a:tbl>
              <a:tblPr firstRow="1" bandRow="1">
                <a:tableStyleId>{5C22544A-7EE6-4342-B048-85BDC9FD1C3A}</a:tableStyleId>
              </a:tblPr>
              <a:tblGrid>
                <a:gridCol w="3886200"/>
                <a:gridCol w="4343400"/>
              </a:tblGrid>
              <a:tr h="370840">
                <a:tc>
                  <a:txBody>
                    <a:bodyPr/>
                    <a:lstStyle/>
                    <a:p>
                      <a:pPr algn="ctr"/>
                      <a:r>
                        <a:rPr lang="en-US" sz="2400" dirty="0" smtClean="0">
                          <a:solidFill>
                            <a:schemeClr val="tx1"/>
                          </a:solidFill>
                        </a:rPr>
                        <a:t>Domain</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smtClean="0">
                          <a:solidFill>
                            <a:schemeClr val="tx1"/>
                          </a:solidFill>
                        </a:rPr>
                        <a:t>Constructs</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2000" b="1" dirty="0" smtClean="0"/>
                        <a:t>Approaches</a:t>
                      </a:r>
                      <a:r>
                        <a:rPr lang="en-US" sz="2000" b="1" baseline="0" dirty="0" smtClean="0"/>
                        <a:t> to Learning</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solidFill>
                            <a:srgbClr val="FF3300"/>
                          </a:solidFill>
                        </a:rPr>
                        <a:t>Engagement in Self-Selected Activities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2000" b="1" dirty="0" smtClean="0"/>
                        <a:t>Cognitive Development</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smtClean="0">
                          <a:solidFill>
                            <a:schemeClr val="tx1"/>
                          </a:solidFill>
                        </a:rPr>
                        <a:t>Object Counting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2000" b="1" dirty="0" smtClean="0"/>
                        <a:t>Emotional-Social Development</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solidFill>
                            <a:srgbClr val="FF3300"/>
                          </a:solidFill>
                        </a:rPr>
                        <a:t>Emotional Literacy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2000" b="1" dirty="0" smtClean="0"/>
                        <a:t>Health</a:t>
                      </a:r>
                      <a:r>
                        <a:rPr lang="en-US" sz="2000" b="1" baseline="0" dirty="0" smtClean="0"/>
                        <a:t> &amp; Physical Development</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solidFill>
                            <a:srgbClr val="FF3300"/>
                          </a:solidFill>
                        </a:rPr>
                        <a:t>Fine Motor Development</a:t>
                      </a:r>
                    </a:p>
                    <a:p>
                      <a:pPr algn="ctr"/>
                      <a:r>
                        <a:rPr lang="en-US" sz="2000" b="1" dirty="0" smtClean="0">
                          <a:solidFill>
                            <a:srgbClr val="FF3300"/>
                          </a:solidFill>
                        </a:rPr>
                        <a:t>Crossing Midline</a:t>
                      </a:r>
                      <a:endParaRPr lang="en-US" sz="2000" b="1" dirty="0">
                        <a:solidFill>
                          <a:srgbClr val="FF33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2000" b="1" dirty="0" smtClean="0"/>
                        <a:t>Language Development &amp; Communication</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rPr>
                        <a:t>Book Orientation &amp; Print</a:t>
                      </a:r>
                      <a:r>
                        <a:rPr lang="en-US" sz="2000" baseline="0" dirty="0" smtClean="0">
                          <a:solidFill>
                            <a:schemeClr val="tx1"/>
                          </a:solidFill>
                        </a:rPr>
                        <a:t> Awareness</a:t>
                      </a:r>
                    </a:p>
                    <a:p>
                      <a:pPr algn="ctr"/>
                      <a:r>
                        <a:rPr lang="en-US" sz="2000" b="1" dirty="0" smtClean="0">
                          <a:solidFill>
                            <a:srgbClr val="FF3300"/>
                          </a:solidFill>
                        </a:rPr>
                        <a:t>Following Directions</a:t>
                      </a:r>
                    </a:p>
                    <a:p>
                      <a:pPr algn="ctr"/>
                      <a:r>
                        <a:rPr lang="en-US" sz="2000" b="1" dirty="0" smtClean="0">
                          <a:solidFill>
                            <a:srgbClr val="FF3300"/>
                          </a:solidFill>
                        </a:rPr>
                        <a:t>Letter Naming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198331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46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8274" y="428296"/>
            <a:ext cx="6435725" cy="5514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6436" name="Rectangle 7"/>
          <p:cNvSpPr>
            <a:spLocks noChangeArrowheads="1"/>
          </p:cNvSpPr>
          <p:nvPr/>
        </p:nvSpPr>
        <p:spPr bwMode="auto">
          <a:xfrm>
            <a:off x="473075" y="6172200"/>
            <a:ext cx="8366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rgbClr val="000099"/>
                </a:solidFill>
                <a:latin typeface="Calibri" pitchFamily="34" charset="0"/>
                <a:ea typeface="ＭＳ Ｐゴシック" pitchFamily="34" charset="-128"/>
              </a:defRPr>
            </a:lvl1pPr>
            <a:lvl2pPr marL="742950" indent="-285750">
              <a:spcBef>
                <a:spcPct val="20000"/>
              </a:spcBef>
              <a:buFont typeface="Arial" pitchFamily="34" charset="0"/>
              <a:buChar char="–"/>
              <a:defRPr sz="2800">
                <a:solidFill>
                  <a:srgbClr val="000099"/>
                </a:solidFill>
                <a:latin typeface="Calibri" pitchFamily="34" charset="0"/>
                <a:ea typeface="ＭＳ Ｐゴシック" pitchFamily="34" charset="-128"/>
              </a:defRPr>
            </a:lvl2pPr>
            <a:lvl3pPr marL="1143000" indent="-228600">
              <a:spcBef>
                <a:spcPct val="20000"/>
              </a:spcBef>
              <a:buFont typeface="Arial" pitchFamily="34" charset="0"/>
              <a:buChar char="•"/>
              <a:defRPr sz="2400">
                <a:solidFill>
                  <a:srgbClr val="000099"/>
                </a:solidFill>
                <a:latin typeface="Calibri" pitchFamily="34" charset="0"/>
                <a:ea typeface="ＭＳ Ｐゴシック" pitchFamily="34" charset="-128"/>
              </a:defRPr>
            </a:lvl3pPr>
            <a:lvl4pPr marL="1600200" indent="-228600">
              <a:spcBef>
                <a:spcPct val="20000"/>
              </a:spcBef>
              <a:buFont typeface="Arial" pitchFamily="34" charset="0"/>
              <a:buChar char="–"/>
              <a:defRPr sz="2000">
                <a:solidFill>
                  <a:srgbClr val="000099"/>
                </a:solidFill>
                <a:latin typeface="Calibri" pitchFamily="34" charset="0"/>
                <a:ea typeface="ＭＳ Ｐゴシック" pitchFamily="34" charset="-128"/>
              </a:defRPr>
            </a:lvl4pPr>
            <a:lvl5pPr marL="2057400" indent="-228600">
              <a:spcBef>
                <a:spcPct val="20000"/>
              </a:spcBef>
              <a:buFont typeface="Arial" pitchFamily="34" charset="0"/>
              <a:buChar char="»"/>
              <a:defRPr sz="2000">
                <a:solidFill>
                  <a:srgbClr val="000099"/>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buChar char="»"/>
              <a:defRPr sz="2000">
                <a:solidFill>
                  <a:srgbClr val="000099"/>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buChar char="»"/>
              <a:defRPr sz="2000">
                <a:solidFill>
                  <a:srgbClr val="000099"/>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buChar char="»"/>
              <a:defRPr sz="2000">
                <a:solidFill>
                  <a:srgbClr val="000099"/>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buChar char="»"/>
              <a:defRPr sz="2000">
                <a:solidFill>
                  <a:srgbClr val="000099"/>
                </a:solidFill>
                <a:latin typeface="Calibri" pitchFamily="34" charset="0"/>
                <a:ea typeface="ＭＳ Ｐゴシック" pitchFamily="34" charset="-128"/>
              </a:defRPr>
            </a:lvl9pPr>
          </a:lstStyle>
          <a:p>
            <a:pPr algn="ctr" defTabSz="914400" eaLnBrk="0" fontAlgn="base" hangingPunct="0">
              <a:spcBef>
                <a:spcPct val="0"/>
              </a:spcBef>
              <a:spcAft>
                <a:spcPct val="0"/>
              </a:spcAft>
              <a:buFontTx/>
              <a:buNone/>
            </a:pPr>
            <a:r>
              <a:rPr lang="en-US" altLang="en-US" sz="1200" dirty="0" smtClean="0">
                <a:solidFill>
                  <a:srgbClr val="000000"/>
                </a:solidFill>
                <a:latin typeface="Arial" pitchFamily="34" charset="0"/>
              </a:rPr>
              <a:t>Adapted from: Heritage, M. (2010). </a:t>
            </a:r>
            <a:r>
              <a:rPr lang="en-US" altLang="en-US" sz="1200" i="1" dirty="0" smtClean="0">
                <a:solidFill>
                  <a:srgbClr val="000000"/>
                </a:solidFill>
                <a:latin typeface="Arial" pitchFamily="34" charset="0"/>
              </a:rPr>
              <a:t>Formative</a:t>
            </a:r>
            <a:r>
              <a:rPr lang="en-US" altLang="en-US" sz="1200" dirty="0" smtClean="0">
                <a:solidFill>
                  <a:srgbClr val="000000"/>
                </a:solidFill>
                <a:latin typeface="Arial" pitchFamily="34" charset="0"/>
              </a:rPr>
              <a:t> </a:t>
            </a:r>
            <a:r>
              <a:rPr lang="en-US" altLang="en-US" sz="1200" i="1" dirty="0" smtClean="0">
                <a:solidFill>
                  <a:srgbClr val="000000"/>
                </a:solidFill>
                <a:latin typeface="Arial" pitchFamily="34" charset="0"/>
              </a:rPr>
              <a:t>assessment:</a:t>
            </a:r>
            <a:r>
              <a:rPr lang="en-US" altLang="en-US" sz="1200" dirty="0" smtClean="0">
                <a:solidFill>
                  <a:srgbClr val="000000"/>
                </a:solidFill>
                <a:latin typeface="Arial" pitchFamily="34" charset="0"/>
              </a:rPr>
              <a:t> </a:t>
            </a:r>
            <a:r>
              <a:rPr lang="en-US" altLang="en-US" sz="1200" i="1" dirty="0" smtClean="0">
                <a:solidFill>
                  <a:srgbClr val="000000"/>
                </a:solidFill>
                <a:latin typeface="Arial" pitchFamily="34" charset="0"/>
              </a:rPr>
              <a:t>Making</a:t>
            </a:r>
            <a:r>
              <a:rPr lang="en-US" altLang="en-US" sz="1200" dirty="0" smtClean="0">
                <a:solidFill>
                  <a:srgbClr val="000000"/>
                </a:solidFill>
                <a:latin typeface="Arial" pitchFamily="34" charset="0"/>
              </a:rPr>
              <a:t> </a:t>
            </a:r>
            <a:r>
              <a:rPr lang="en-US" altLang="en-US" sz="1200" i="1" dirty="0" smtClean="0">
                <a:solidFill>
                  <a:srgbClr val="000000"/>
                </a:solidFill>
                <a:latin typeface="Arial" pitchFamily="34" charset="0"/>
              </a:rPr>
              <a:t>it</a:t>
            </a:r>
            <a:r>
              <a:rPr lang="en-US" altLang="en-US" sz="1200" dirty="0" smtClean="0">
                <a:solidFill>
                  <a:srgbClr val="000000"/>
                </a:solidFill>
                <a:latin typeface="Arial" pitchFamily="34" charset="0"/>
              </a:rPr>
              <a:t> </a:t>
            </a:r>
            <a:r>
              <a:rPr lang="en-US" altLang="en-US" sz="1200" i="1" dirty="0" smtClean="0">
                <a:solidFill>
                  <a:srgbClr val="000000"/>
                </a:solidFill>
                <a:latin typeface="Arial" pitchFamily="34" charset="0"/>
              </a:rPr>
              <a:t>happen</a:t>
            </a:r>
            <a:r>
              <a:rPr lang="en-US" altLang="en-US" sz="1200" dirty="0" smtClean="0">
                <a:solidFill>
                  <a:srgbClr val="000000"/>
                </a:solidFill>
                <a:latin typeface="Arial" pitchFamily="34" charset="0"/>
              </a:rPr>
              <a:t> </a:t>
            </a:r>
            <a:r>
              <a:rPr lang="en-US" altLang="en-US" sz="1200" i="1" dirty="0" smtClean="0">
                <a:solidFill>
                  <a:srgbClr val="000000"/>
                </a:solidFill>
                <a:latin typeface="Arial" pitchFamily="34" charset="0"/>
              </a:rPr>
              <a:t>in</a:t>
            </a:r>
            <a:r>
              <a:rPr lang="en-US" altLang="en-US" sz="1200" dirty="0" smtClean="0">
                <a:solidFill>
                  <a:srgbClr val="000000"/>
                </a:solidFill>
                <a:latin typeface="Arial" pitchFamily="34" charset="0"/>
              </a:rPr>
              <a:t> </a:t>
            </a:r>
            <a:r>
              <a:rPr lang="en-US" altLang="en-US" sz="1200" i="1" dirty="0" smtClean="0">
                <a:solidFill>
                  <a:srgbClr val="000000"/>
                </a:solidFill>
                <a:latin typeface="Arial" pitchFamily="34" charset="0"/>
              </a:rPr>
              <a:t>the</a:t>
            </a:r>
            <a:r>
              <a:rPr lang="en-US" altLang="en-US" sz="1200" dirty="0" smtClean="0">
                <a:solidFill>
                  <a:srgbClr val="000000"/>
                </a:solidFill>
                <a:latin typeface="Arial" pitchFamily="34" charset="0"/>
              </a:rPr>
              <a:t> </a:t>
            </a:r>
            <a:r>
              <a:rPr lang="en-US" altLang="en-US" sz="1200" i="1" dirty="0" smtClean="0">
                <a:solidFill>
                  <a:srgbClr val="000000"/>
                </a:solidFill>
                <a:latin typeface="Arial" pitchFamily="34" charset="0"/>
              </a:rPr>
              <a:t>classroom</a:t>
            </a:r>
            <a:r>
              <a:rPr lang="en-US" altLang="en-US" sz="1200" dirty="0" smtClean="0">
                <a:solidFill>
                  <a:srgbClr val="000000"/>
                </a:solidFill>
                <a:latin typeface="Arial" pitchFamily="34" charset="0"/>
              </a:rPr>
              <a:t>. Thousands Oaks, CA: Corwin Press.</a:t>
            </a:r>
          </a:p>
        </p:txBody>
      </p:sp>
    </p:spTree>
    <p:extLst>
      <p:ext uri="{BB962C8B-B14F-4D97-AF65-F5344CB8AC3E}">
        <p14:creationId xmlns:p14="http://schemas.microsoft.com/office/powerpoint/2010/main" val="16277920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2238" y="1246188"/>
            <a:ext cx="3990975" cy="341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a:xfrm>
            <a:off x="5862638" y="838200"/>
            <a:ext cx="2640012" cy="976313"/>
          </a:xfrm>
          <a:prstGeom prst="round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fontAlgn="base" hangingPunct="0">
              <a:lnSpc>
                <a:spcPct val="115000"/>
              </a:lnSpc>
              <a:spcAft>
                <a:spcPts val="1000"/>
              </a:spcAft>
              <a:defRPr/>
            </a:pPr>
            <a:r>
              <a:rPr lang="en-US" sz="1400" dirty="0">
                <a:solidFill>
                  <a:prstClr val="black"/>
                </a:solidFill>
                <a:ea typeface="Calibri"/>
                <a:cs typeface="Times New Roman"/>
              </a:rPr>
              <a:t>Learning targets are selected with students using the next step along the construct progression.</a:t>
            </a:r>
          </a:p>
        </p:txBody>
      </p:sp>
      <p:sp>
        <p:nvSpPr>
          <p:cNvPr id="8" name="Rounded Rectangle 7"/>
          <p:cNvSpPr>
            <a:spLocks noChangeArrowheads="1"/>
          </p:cNvSpPr>
          <p:nvPr/>
        </p:nvSpPr>
        <p:spPr bwMode="auto">
          <a:xfrm>
            <a:off x="6319838" y="2411413"/>
            <a:ext cx="2297112" cy="1001712"/>
          </a:xfrm>
          <a:prstGeom prst="roundRect">
            <a:avLst>
              <a:gd name="adj" fmla="val 16667"/>
            </a:avLst>
          </a:prstGeom>
          <a:noFill/>
          <a:ln w="38100" algn="ctr">
            <a:solidFill>
              <a:schemeClr val="accent3"/>
            </a:solidFill>
            <a:round/>
            <a:headEnd/>
            <a:tailEnd/>
          </a:ln>
        </p:spPr>
        <p:txBody>
          <a:bodyPr anchor="ctr"/>
          <a:lstStyle/>
          <a:p>
            <a:pPr eaLnBrk="0" fontAlgn="base" hangingPunct="0">
              <a:lnSpc>
                <a:spcPct val="115000"/>
              </a:lnSpc>
              <a:spcBef>
                <a:spcPct val="0"/>
              </a:spcBef>
              <a:spcAft>
                <a:spcPts val="1000"/>
              </a:spcAft>
              <a:defRPr/>
            </a:pPr>
            <a:r>
              <a:rPr lang="en-US" altLang="en-US" sz="1400" dirty="0">
                <a:solidFill>
                  <a:prstClr val="black"/>
                </a:solidFill>
                <a:ea typeface="Calibri" pitchFamily="34" charset="0"/>
                <a:cs typeface="Times New Roman" pitchFamily="18" charset="0"/>
              </a:rPr>
              <a:t>Performance descriptors  are used to develop criteria for success  for learning targets. </a:t>
            </a:r>
            <a:r>
              <a:rPr lang="en-US" altLang="en-US" sz="1200" dirty="0">
                <a:solidFill>
                  <a:prstClr val="black"/>
                </a:solidFill>
                <a:ea typeface="Calibri" pitchFamily="34" charset="0"/>
                <a:cs typeface="Times New Roman" pitchFamily="18" charset="0"/>
              </a:rPr>
              <a:t> </a:t>
            </a:r>
          </a:p>
        </p:txBody>
      </p:sp>
      <p:sp>
        <p:nvSpPr>
          <p:cNvPr id="9" name="Rounded Rectangle 8"/>
          <p:cNvSpPr>
            <a:spLocks noChangeArrowheads="1"/>
          </p:cNvSpPr>
          <p:nvPr/>
        </p:nvSpPr>
        <p:spPr bwMode="auto">
          <a:xfrm>
            <a:off x="5634038" y="4208463"/>
            <a:ext cx="2428875" cy="1022350"/>
          </a:xfrm>
          <a:prstGeom prst="roundRect">
            <a:avLst>
              <a:gd name="adj" fmla="val 16667"/>
            </a:avLst>
          </a:prstGeom>
          <a:noFill/>
          <a:ln w="38100" algn="ctr">
            <a:solidFill>
              <a:schemeClr val="accent4"/>
            </a:solidFill>
            <a:round/>
            <a:headEnd/>
            <a:tailEnd/>
          </a:ln>
        </p:spPr>
        <p:txBody>
          <a:bodyPr anchor="ctr"/>
          <a:lstStyle/>
          <a:p>
            <a:pPr eaLnBrk="0" fontAlgn="base" hangingPunct="0">
              <a:lnSpc>
                <a:spcPct val="115000"/>
              </a:lnSpc>
              <a:spcBef>
                <a:spcPct val="0"/>
              </a:spcBef>
              <a:spcAft>
                <a:spcPts val="1000"/>
              </a:spcAft>
              <a:defRPr/>
            </a:pPr>
            <a:r>
              <a:rPr lang="en-US" altLang="en-US" sz="1400" dirty="0">
                <a:solidFill>
                  <a:prstClr val="black"/>
                </a:solidFill>
                <a:ea typeface="Calibri" pitchFamily="34" charset="0"/>
                <a:cs typeface="Times New Roman" pitchFamily="18" charset="0"/>
              </a:rPr>
              <a:t>Use of multiple assessment means provides insight into skills along the construct progression. </a:t>
            </a:r>
          </a:p>
        </p:txBody>
      </p:sp>
      <p:sp>
        <p:nvSpPr>
          <p:cNvPr id="11" name="Rounded Rectangle 10"/>
          <p:cNvSpPr>
            <a:spLocks noChangeArrowheads="1"/>
          </p:cNvSpPr>
          <p:nvPr/>
        </p:nvSpPr>
        <p:spPr bwMode="auto">
          <a:xfrm>
            <a:off x="782638" y="3648075"/>
            <a:ext cx="2373312" cy="1120775"/>
          </a:xfrm>
          <a:prstGeom prst="roundRect">
            <a:avLst>
              <a:gd name="adj" fmla="val 16667"/>
            </a:avLst>
          </a:prstGeom>
          <a:noFill/>
          <a:ln w="38100" algn="ctr">
            <a:solidFill>
              <a:schemeClr val="accent5"/>
            </a:solidFill>
            <a:round/>
            <a:headEnd/>
            <a:tailEnd/>
          </a:ln>
        </p:spPr>
        <p:txBody>
          <a:bodyPr anchor="ctr"/>
          <a:lstStyle/>
          <a:p>
            <a:pPr eaLnBrk="0" fontAlgn="base" hangingPunct="0">
              <a:lnSpc>
                <a:spcPct val="115000"/>
              </a:lnSpc>
              <a:spcBef>
                <a:spcPct val="0"/>
              </a:spcBef>
              <a:spcAft>
                <a:spcPts val="1000"/>
              </a:spcAft>
              <a:defRPr/>
            </a:pPr>
            <a:r>
              <a:rPr lang="en-US" altLang="en-US" sz="1400" dirty="0">
                <a:solidFill>
                  <a:prstClr val="black"/>
                </a:solidFill>
                <a:ea typeface="Calibri" pitchFamily="34" charset="0"/>
                <a:cs typeface="Times New Roman" pitchFamily="18" charset="0"/>
              </a:rPr>
              <a:t>The child’s learning status is located on the construct progression by interpreting the evidence of learning.</a:t>
            </a:r>
          </a:p>
        </p:txBody>
      </p:sp>
      <p:sp>
        <p:nvSpPr>
          <p:cNvPr id="12" name="Rounded Rectangle 11"/>
          <p:cNvSpPr>
            <a:spLocks noChangeArrowheads="1"/>
          </p:cNvSpPr>
          <p:nvPr/>
        </p:nvSpPr>
        <p:spPr bwMode="auto">
          <a:xfrm>
            <a:off x="692150" y="1570038"/>
            <a:ext cx="2286000" cy="914400"/>
          </a:xfrm>
          <a:prstGeom prst="roundRect">
            <a:avLst>
              <a:gd name="adj" fmla="val 16667"/>
            </a:avLst>
          </a:prstGeom>
          <a:noFill/>
          <a:ln w="38100" algn="ctr">
            <a:solidFill>
              <a:schemeClr val="accent6"/>
            </a:solidFill>
            <a:round/>
            <a:headEnd/>
            <a:tailEnd/>
          </a:ln>
        </p:spPr>
        <p:txBody>
          <a:bodyPr anchor="ctr"/>
          <a:lstStyle/>
          <a:p>
            <a:pPr eaLnBrk="0" fontAlgn="base" hangingPunct="0">
              <a:lnSpc>
                <a:spcPct val="115000"/>
              </a:lnSpc>
              <a:spcBef>
                <a:spcPct val="0"/>
              </a:spcBef>
              <a:spcAft>
                <a:spcPts val="1000"/>
              </a:spcAft>
              <a:defRPr/>
            </a:pPr>
            <a:r>
              <a:rPr lang="en-US" altLang="en-US" sz="1400" dirty="0">
                <a:solidFill>
                  <a:prstClr val="black"/>
                </a:solidFill>
                <a:ea typeface="Calibri" pitchFamily="34" charset="0"/>
                <a:cs typeface="Times New Roman" pitchFamily="18" charset="0"/>
              </a:rPr>
              <a:t>Adapting and responding to learning needs based upon construct progression.  </a:t>
            </a:r>
          </a:p>
        </p:txBody>
      </p:sp>
      <p:sp>
        <p:nvSpPr>
          <p:cNvPr id="51208" name="Rectangle 7"/>
          <p:cNvSpPr>
            <a:spLocks noChangeArrowheads="1"/>
          </p:cNvSpPr>
          <p:nvPr/>
        </p:nvSpPr>
        <p:spPr bwMode="auto">
          <a:xfrm>
            <a:off x="473075" y="5806281"/>
            <a:ext cx="8143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base" hangingPunct="0">
              <a:spcBef>
                <a:spcPct val="0"/>
              </a:spcBef>
              <a:spcAft>
                <a:spcPct val="0"/>
              </a:spcAft>
            </a:pPr>
            <a:r>
              <a:rPr lang="en-US" altLang="en-US" sz="1200" dirty="0" smtClean="0">
                <a:solidFill>
                  <a:srgbClr val="000000"/>
                </a:solidFill>
                <a:latin typeface="Arial" pitchFamily="34" charset="0"/>
                <a:ea typeface="ＭＳ Ｐゴシック" pitchFamily="34" charset="-128"/>
              </a:rPr>
              <a:t>Adapted from: Heritage, M. (2010). </a:t>
            </a:r>
            <a:r>
              <a:rPr lang="en-US" altLang="en-US" sz="1200" i="1" dirty="0" smtClean="0">
                <a:solidFill>
                  <a:srgbClr val="000000"/>
                </a:solidFill>
                <a:latin typeface="Arial" pitchFamily="34" charset="0"/>
                <a:ea typeface="ＭＳ Ｐゴシック" pitchFamily="34" charset="-128"/>
              </a:rPr>
              <a:t>Formative</a:t>
            </a:r>
            <a:r>
              <a:rPr lang="en-US" altLang="en-US" sz="1200" dirty="0" smtClean="0">
                <a:solidFill>
                  <a:srgbClr val="000000"/>
                </a:solidFill>
                <a:latin typeface="Arial" pitchFamily="34" charset="0"/>
                <a:ea typeface="ＭＳ Ｐゴシック" pitchFamily="34" charset="-128"/>
              </a:rPr>
              <a:t> </a:t>
            </a:r>
            <a:r>
              <a:rPr lang="en-US" altLang="en-US" sz="1200" i="1" dirty="0" smtClean="0">
                <a:solidFill>
                  <a:srgbClr val="000000"/>
                </a:solidFill>
                <a:latin typeface="Arial" pitchFamily="34" charset="0"/>
                <a:ea typeface="ＭＳ Ｐゴシック" pitchFamily="34" charset="-128"/>
              </a:rPr>
              <a:t>assessment:</a:t>
            </a:r>
            <a:r>
              <a:rPr lang="en-US" altLang="en-US" sz="1200" dirty="0" smtClean="0">
                <a:solidFill>
                  <a:srgbClr val="000000"/>
                </a:solidFill>
                <a:latin typeface="Arial" pitchFamily="34" charset="0"/>
                <a:ea typeface="ＭＳ Ｐゴシック" pitchFamily="34" charset="-128"/>
              </a:rPr>
              <a:t> </a:t>
            </a:r>
            <a:r>
              <a:rPr lang="en-US" altLang="en-US" sz="1200" i="1" dirty="0" smtClean="0">
                <a:solidFill>
                  <a:srgbClr val="000000"/>
                </a:solidFill>
                <a:latin typeface="Arial" pitchFamily="34" charset="0"/>
                <a:ea typeface="ＭＳ Ｐゴシック" pitchFamily="34" charset="-128"/>
              </a:rPr>
              <a:t>Making</a:t>
            </a:r>
            <a:r>
              <a:rPr lang="en-US" altLang="en-US" sz="1200" dirty="0" smtClean="0">
                <a:solidFill>
                  <a:srgbClr val="000000"/>
                </a:solidFill>
                <a:latin typeface="Arial" pitchFamily="34" charset="0"/>
                <a:ea typeface="ＭＳ Ｐゴシック" pitchFamily="34" charset="-128"/>
              </a:rPr>
              <a:t> </a:t>
            </a:r>
            <a:r>
              <a:rPr lang="en-US" altLang="en-US" sz="1200" i="1" dirty="0" smtClean="0">
                <a:solidFill>
                  <a:srgbClr val="000000"/>
                </a:solidFill>
                <a:latin typeface="Arial" pitchFamily="34" charset="0"/>
                <a:ea typeface="ＭＳ Ｐゴシック" pitchFamily="34" charset="-128"/>
              </a:rPr>
              <a:t>it</a:t>
            </a:r>
            <a:r>
              <a:rPr lang="en-US" altLang="en-US" sz="1200" dirty="0" smtClean="0">
                <a:solidFill>
                  <a:srgbClr val="000000"/>
                </a:solidFill>
                <a:latin typeface="Arial" pitchFamily="34" charset="0"/>
                <a:ea typeface="ＭＳ Ｐゴシック" pitchFamily="34" charset="-128"/>
              </a:rPr>
              <a:t> </a:t>
            </a:r>
            <a:r>
              <a:rPr lang="en-US" altLang="en-US" sz="1200" i="1" dirty="0" smtClean="0">
                <a:solidFill>
                  <a:srgbClr val="000000"/>
                </a:solidFill>
                <a:latin typeface="Arial" pitchFamily="34" charset="0"/>
                <a:ea typeface="ＭＳ Ｐゴシック" pitchFamily="34" charset="-128"/>
              </a:rPr>
              <a:t>happen</a:t>
            </a:r>
            <a:r>
              <a:rPr lang="en-US" altLang="en-US" sz="1200" dirty="0" smtClean="0">
                <a:solidFill>
                  <a:srgbClr val="000000"/>
                </a:solidFill>
                <a:latin typeface="Arial" pitchFamily="34" charset="0"/>
                <a:ea typeface="ＭＳ Ｐゴシック" pitchFamily="34" charset="-128"/>
              </a:rPr>
              <a:t> </a:t>
            </a:r>
            <a:r>
              <a:rPr lang="en-US" altLang="en-US" sz="1200" i="1" dirty="0" smtClean="0">
                <a:solidFill>
                  <a:srgbClr val="000000"/>
                </a:solidFill>
                <a:latin typeface="Arial" pitchFamily="34" charset="0"/>
                <a:ea typeface="ＭＳ Ｐゴシック" pitchFamily="34" charset="-128"/>
              </a:rPr>
              <a:t>in</a:t>
            </a:r>
            <a:r>
              <a:rPr lang="en-US" altLang="en-US" sz="1200" dirty="0" smtClean="0">
                <a:solidFill>
                  <a:srgbClr val="000000"/>
                </a:solidFill>
                <a:latin typeface="Arial" pitchFamily="34" charset="0"/>
                <a:ea typeface="ＭＳ Ｐゴシック" pitchFamily="34" charset="-128"/>
              </a:rPr>
              <a:t> </a:t>
            </a:r>
            <a:r>
              <a:rPr lang="en-US" altLang="en-US" sz="1200" i="1" dirty="0" smtClean="0">
                <a:solidFill>
                  <a:srgbClr val="000000"/>
                </a:solidFill>
                <a:latin typeface="Arial" pitchFamily="34" charset="0"/>
                <a:ea typeface="ＭＳ Ｐゴシック" pitchFamily="34" charset="-128"/>
              </a:rPr>
              <a:t>the</a:t>
            </a:r>
            <a:r>
              <a:rPr lang="en-US" altLang="en-US" sz="1200" dirty="0" smtClean="0">
                <a:solidFill>
                  <a:srgbClr val="000000"/>
                </a:solidFill>
                <a:latin typeface="Arial" pitchFamily="34" charset="0"/>
                <a:ea typeface="ＭＳ Ｐゴシック" pitchFamily="34" charset="-128"/>
              </a:rPr>
              <a:t> </a:t>
            </a:r>
            <a:r>
              <a:rPr lang="en-US" altLang="en-US" sz="1200" i="1" dirty="0" smtClean="0">
                <a:solidFill>
                  <a:srgbClr val="000000"/>
                </a:solidFill>
                <a:latin typeface="Arial" pitchFamily="34" charset="0"/>
                <a:ea typeface="ＭＳ Ｐゴシック" pitchFamily="34" charset="-128"/>
              </a:rPr>
              <a:t>classroom</a:t>
            </a:r>
            <a:r>
              <a:rPr lang="en-US" altLang="en-US" sz="1200" dirty="0" smtClean="0">
                <a:solidFill>
                  <a:srgbClr val="000000"/>
                </a:solidFill>
                <a:latin typeface="Arial" pitchFamily="34" charset="0"/>
                <a:ea typeface="ＭＳ Ｐゴシック" pitchFamily="34" charset="-128"/>
              </a:rPr>
              <a:t>. Thousands Oaks, CA: Corwin Press.</a:t>
            </a:r>
          </a:p>
        </p:txBody>
      </p:sp>
      <p:pic>
        <p:nvPicPr>
          <p:cNvPr id="51209" name="Picture 3" descr="DPIlogo_white[1].jpg"/>
          <p:cNvPicPr>
            <a:picLocks noChangeAspect="1" noChangeArrowheads="1"/>
          </p:cNvPicPr>
          <p:nvPr/>
        </p:nvPicPr>
        <p:blipFill>
          <a:blip r:embed="rId4">
            <a:lum contrast="52000"/>
            <a:extLst>
              <a:ext uri="{28A0092B-C50C-407E-A947-70E740481C1C}">
                <a14:useLocalDpi xmlns:a14="http://schemas.microsoft.com/office/drawing/2010/main" val="0"/>
              </a:ext>
            </a:extLst>
          </a:blip>
          <a:srcRect/>
          <a:stretch>
            <a:fillRect/>
          </a:stretch>
        </p:blipFill>
        <p:spPr bwMode="auto">
          <a:xfrm>
            <a:off x="152400" y="228600"/>
            <a:ext cx="98901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71706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457200"/>
            <a:ext cx="8635142" cy="1143000"/>
          </a:xfrm>
        </p:spPr>
        <p:txBody>
          <a:bodyPr/>
          <a:lstStyle/>
          <a:p>
            <a:r>
              <a:rPr lang="en-US" sz="4800" b="1" dirty="0" smtClean="0">
                <a:solidFill>
                  <a:schemeClr val="accent1">
                    <a:lumMod val="50000"/>
                  </a:schemeClr>
                </a:solidFill>
              </a:rPr>
              <a:t>What is the technology </a:t>
            </a:r>
            <a:r>
              <a:rPr lang="en-US" sz="4800" b="1" dirty="0" smtClean="0">
                <a:solidFill>
                  <a:schemeClr val="accent1">
                    <a:lumMod val="50000"/>
                  </a:schemeClr>
                </a:solidFill>
              </a:rPr>
              <a:t>p</a:t>
            </a:r>
            <a:r>
              <a:rPr lang="en-US" sz="4800" b="1" dirty="0" smtClean="0">
                <a:solidFill>
                  <a:schemeClr val="accent1">
                    <a:lumMod val="50000"/>
                  </a:schemeClr>
                </a:solidFill>
              </a:rPr>
              <a:t>latform?</a:t>
            </a:r>
            <a:endParaRPr lang="en-US" sz="4800" b="1" dirty="0">
              <a:solidFill>
                <a:schemeClr val="accent1">
                  <a:lumMod val="50000"/>
                </a:schemeClr>
              </a:solidFill>
            </a:endParaRPr>
          </a:p>
        </p:txBody>
      </p:sp>
      <p:sp>
        <p:nvSpPr>
          <p:cNvPr id="3" name="Content Placeholder 2"/>
          <p:cNvSpPr>
            <a:spLocks noGrp="1"/>
          </p:cNvSpPr>
          <p:nvPr>
            <p:ph idx="1"/>
          </p:nvPr>
        </p:nvSpPr>
        <p:spPr>
          <a:xfrm>
            <a:off x="304800" y="1874837"/>
            <a:ext cx="8229600" cy="4525963"/>
          </a:xfrm>
        </p:spPr>
        <p:txBody>
          <a:bodyPr/>
          <a:lstStyle/>
          <a:p>
            <a:r>
              <a:rPr lang="en-US" sz="3600" dirty="0" smtClean="0"/>
              <a:t>Teaching Strategies</a:t>
            </a:r>
          </a:p>
          <a:p>
            <a:r>
              <a:rPr lang="en-US" sz="3600" dirty="0" smtClean="0"/>
              <a:t>Sandbox allows teachers to practice and experiment with the program</a:t>
            </a:r>
          </a:p>
          <a:p>
            <a:r>
              <a:rPr lang="en-US" sz="3600" dirty="0" smtClean="0"/>
              <a:t>More information will be presented at the Lead Teacher Meeting in August</a:t>
            </a:r>
            <a:endParaRPr lang="en-US" sz="36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1719263"/>
            <a:ext cx="3910743"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9752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sz="4800" dirty="0" smtClean="0">
                <a:solidFill>
                  <a:schemeClr val="accent1">
                    <a:lumMod val="50000"/>
                  </a:schemeClr>
                </a:solidFill>
              </a:rPr>
              <a:t>Websites</a:t>
            </a:r>
            <a:endParaRPr lang="en-US" sz="4800" dirty="0">
              <a:solidFill>
                <a:schemeClr val="accent1">
                  <a:lumMod val="50000"/>
                </a:schemeClr>
              </a:solidFill>
            </a:endParaRPr>
          </a:p>
        </p:txBody>
      </p:sp>
      <p:sp>
        <p:nvSpPr>
          <p:cNvPr id="3" name="Content Placeholder 2"/>
          <p:cNvSpPr>
            <a:spLocks noGrp="1"/>
          </p:cNvSpPr>
          <p:nvPr>
            <p:ph idx="1"/>
          </p:nvPr>
        </p:nvSpPr>
        <p:spPr>
          <a:xfrm>
            <a:off x="228600" y="1066800"/>
            <a:ext cx="8686800" cy="4754563"/>
          </a:xfrm>
        </p:spPr>
        <p:txBody>
          <a:bodyPr/>
          <a:lstStyle/>
          <a:p>
            <a:r>
              <a:rPr lang="en-US" sz="2800" dirty="0" smtClean="0">
                <a:solidFill>
                  <a:schemeClr val="tx1"/>
                </a:solidFill>
              </a:rPr>
              <a:t>District FA Page on Randolph K-5 Instruction Wiki:</a:t>
            </a:r>
          </a:p>
          <a:p>
            <a:pPr marL="346075" indent="0">
              <a:buNone/>
            </a:pPr>
            <a:r>
              <a:rPr lang="en-US" sz="2400" dirty="0" smtClean="0">
                <a:solidFill>
                  <a:schemeClr val="tx1"/>
                </a:solidFill>
                <a:hlinkClick r:id="rId3"/>
              </a:rPr>
              <a:t>http://randolphk-5instruction.wikispaces.com/</a:t>
            </a:r>
            <a:endParaRPr lang="en-US" sz="2400" dirty="0" smtClean="0">
              <a:solidFill>
                <a:schemeClr val="tx1"/>
              </a:solidFill>
            </a:endParaRPr>
          </a:p>
          <a:p>
            <a:r>
              <a:rPr lang="en-US" sz="2800" dirty="0" smtClean="0">
                <a:solidFill>
                  <a:schemeClr val="tx1"/>
                </a:solidFill>
              </a:rPr>
              <a:t>Regional FA Wiki</a:t>
            </a:r>
            <a:r>
              <a:rPr lang="en-US" sz="2800" dirty="0">
                <a:solidFill>
                  <a:schemeClr val="tx1"/>
                </a:solidFill>
              </a:rPr>
              <a:t>: </a:t>
            </a:r>
            <a:r>
              <a:rPr lang="en-US" sz="2400" u="sng" dirty="0">
                <a:solidFill>
                  <a:schemeClr val="tx1"/>
                </a:solidFill>
                <a:hlinkClick r:id="rId4"/>
              </a:rPr>
              <a:t>http://</a:t>
            </a:r>
            <a:r>
              <a:rPr lang="en-US" sz="2400" u="sng" dirty="0" smtClean="0">
                <a:solidFill>
                  <a:schemeClr val="tx1"/>
                </a:solidFill>
                <a:hlinkClick r:id="rId4"/>
              </a:rPr>
              <a:t>r5k3formativeassessmentsupport.ncdpi.wikispaces.net/Kindergarten+Entry</a:t>
            </a:r>
            <a:endParaRPr lang="en-US" sz="2800" dirty="0"/>
          </a:p>
          <a:p>
            <a:r>
              <a:rPr lang="en-US" sz="2800" dirty="0" smtClean="0">
                <a:solidFill>
                  <a:schemeClr val="tx1"/>
                </a:solidFill>
              </a:rPr>
              <a:t>State FA Wiki</a:t>
            </a:r>
            <a:r>
              <a:rPr lang="en-US" sz="2800" dirty="0">
                <a:solidFill>
                  <a:schemeClr val="tx1"/>
                </a:solidFill>
              </a:rPr>
              <a:t>:</a:t>
            </a:r>
            <a:endParaRPr lang="en-US" sz="2800" dirty="0" smtClean="0">
              <a:effectLst/>
            </a:endParaRPr>
          </a:p>
          <a:p>
            <a:pPr marL="346075" indent="0">
              <a:buNone/>
            </a:pPr>
            <a:r>
              <a:rPr lang="en-US" sz="2400" u="sng" dirty="0">
                <a:solidFill>
                  <a:schemeClr val="tx1"/>
                </a:solidFill>
                <a:hlinkClick r:id="rId5"/>
              </a:rPr>
              <a:t>http://rtt-elc-k3assessment.ncdpi.wikispaces.net/home</a:t>
            </a:r>
            <a:endParaRPr lang="en-US" sz="2400" dirty="0" smtClean="0">
              <a:effectLst/>
            </a:endParaRPr>
          </a:p>
          <a:p>
            <a:r>
              <a:rPr lang="en-US" sz="2800" dirty="0" smtClean="0">
                <a:solidFill>
                  <a:schemeClr val="tx1"/>
                </a:solidFill>
              </a:rPr>
              <a:t>5 </a:t>
            </a:r>
            <a:r>
              <a:rPr lang="en-US" sz="2800" dirty="0">
                <a:solidFill>
                  <a:schemeClr val="tx1"/>
                </a:solidFill>
              </a:rPr>
              <a:t>Domains </a:t>
            </a:r>
            <a:r>
              <a:rPr lang="en-US" sz="2800" dirty="0" err="1">
                <a:solidFill>
                  <a:schemeClr val="tx1"/>
                </a:solidFill>
              </a:rPr>
              <a:t>Livebinder</a:t>
            </a:r>
            <a:r>
              <a:rPr lang="en-US" sz="2800" dirty="0">
                <a:solidFill>
                  <a:schemeClr val="tx1"/>
                </a:solidFill>
              </a:rPr>
              <a:t>: </a:t>
            </a:r>
            <a:r>
              <a:rPr lang="en-US" sz="2400" u="sng" dirty="0">
                <a:solidFill>
                  <a:schemeClr val="tx1"/>
                </a:solidFill>
                <a:hlinkClick r:id="rId6"/>
              </a:rPr>
              <a:t>http://</a:t>
            </a:r>
            <a:r>
              <a:rPr lang="en-US" sz="2400" u="sng" dirty="0" smtClean="0">
                <a:solidFill>
                  <a:schemeClr val="tx1"/>
                </a:solidFill>
                <a:hlinkClick r:id="rId6"/>
              </a:rPr>
              <a:t>www.livebinders.com/play/play?id=1350784</a:t>
            </a:r>
            <a:r>
              <a:rPr lang="en-US" b="0" dirty="0" smtClean="0">
                <a:effectLst/>
              </a:rPr>
              <a:t/>
            </a:r>
            <a:br>
              <a:rPr lang="en-US" b="0" dirty="0" smtClean="0">
                <a:effectLst/>
              </a:rPr>
            </a:br>
            <a:endParaRPr lang="en-US" dirty="0"/>
          </a:p>
        </p:txBody>
      </p:sp>
    </p:spTree>
    <p:extLst>
      <p:ext uri="{BB962C8B-B14F-4D97-AF65-F5344CB8AC3E}">
        <p14:creationId xmlns:p14="http://schemas.microsoft.com/office/powerpoint/2010/main" val="36250418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sz="4800" dirty="0" smtClean="0">
                <a:solidFill>
                  <a:schemeClr val="accent1">
                    <a:lumMod val="50000"/>
                  </a:schemeClr>
                </a:solidFill>
              </a:rPr>
              <a:t>Expectations for Schools</a:t>
            </a:r>
            <a:endParaRPr lang="en-US" sz="4800" dirty="0">
              <a:solidFill>
                <a:schemeClr val="accent1">
                  <a:lumMod val="50000"/>
                </a:schemeClr>
              </a:solidFill>
            </a:endParaRPr>
          </a:p>
        </p:txBody>
      </p:sp>
      <p:sp>
        <p:nvSpPr>
          <p:cNvPr id="3" name="Content Placeholder 2"/>
          <p:cNvSpPr>
            <a:spLocks noGrp="1"/>
          </p:cNvSpPr>
          <p:nvPr>
            <p:ph idx="1"/>
          </p:nvPr>
        </p:nvSpPr>
        <p:spPr>
          <a:xfrm>
            <a:off x="152400" y="1066800"/>
            <a:ext cx="8763000" cy="4678363"/>
          </a:xfrm>
        </p:spPr>
        <p:txBody>
          <a:bodyPr/>
          <a:lstStyle/>
          <a:p>
            <a:r>
              <a:rPr lang="en-US" dirty="0" smtClean="0">
                <a:solidFill>
                  <a:srgbClr val="FF3399"/>
                </a:solidFill>
              </a:rPr>
              <a:t>May-June:</a:t>
            </a:r>
            <a:r>
              <a:rPr lang="en-US" dirty="0" smtClean="0"/>
              <a:t>  Share KEA Overview with Kindergarten and SED/Cross-Cat Teachers (with Kindergarten students)</a:t>
            </a:r>
          </a:p>
          <a:p>
            <a:r>
              <a:rPr lang="en-US" dirty="0" smtClean="0">
                <a:solidFill>
                  <a:srgbClr val="FF3399"/>
                </a:solidFill>
              </a:rPr>
              <a:t>August 17:</a:t>
            </a:r>
            <a:r>
              <a:rPr lang="en-US" dirty="0" smtClean="0"/>
              <a:t>  Lead Teachers attend additional KEA Training (focus on data collection)</a:t>
            </a:r>
          </a:p>
          <a:p>
            <a:r>
              <a:rPr lang="en-US" dirty="0" smtClean="0">
                <a:solidFill>
                  <a:srgbClr val="FF3399"/>
                </a:solidFill>
              </a:rPr>
              <a:t>August 18-21:  </a:t>
            </a:r>
            <a:r>
              <a:rPr lang="en-US" dirty="0" smtClean="0"/>
              <a:t>Share additional training with K &amp; SED/CC Teachers &amp; update any new teachers </a:t>
            </a:r>
            <a:endParaRPr lang="en-US" dirty="0"/>
          </a:p>
        </p:txBody>
      </p:sp>
    </p:spTree>
    <p:extLst>
      <p:ext uri="{BB962C8B-B14F-4D97-AF65-F5344CB8AC3E}">
        <p14:creationId xmlns:p14="http://schemas.microsoft.com/office/powerpoint/2010/main" val="23653027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85800" y="152400"/>
            <a:ext cx="7772400" cy="4648200"/>
          </a:xfrm>
        </p:spPr>
        <p:txBody>
          <a:bodyPr/>
          <a:lstStyle/>
          <a:p>
            <a:pPr marL="0" indent="0" algn="ctr">
              <a:buNone/>
            </a:pPr>
            <a:endParaRPr lang="en-US" sz="2800" dirty="0" smtClean="0"/>
          </a:p>
          <a:p>
            <a:pPr marL="0" indent="0" algn="ctr">
              <a:buNone/>
            </a:pPr>
            <a:endParaRPr lang="en-US" sz="2800" dirty="0" smtClean="0"/>
          </a:p>
          <a:p>
            <a:pPr marL="0" indent="0" algn="ctr">
              <a:buNone/>
            </a:pPr>
            <a:r>
              <a:rPr lang="en-US" sz="5400" dirty="0" smtClean="0"/>
              <a:t>NC </a:t>
            </a:r>
            <a:r>
              <a:rPr lang="en-US" sz="5400" dirty="0"/>
              <a:t>K-3 Formative Assessment </a:t>
            </a:r>
            <a:r>
              <a:rPr lang="en-US" sz="5400" dirty="0" smtClean="0"/>
              <a:t>Process</a:t>
            </a:r>
          </a:p>
          <a:p>
            <a:pPr marL="0" indent="0" algn="ctr">
              <a:buNone/>
            </a:pPr>
            <a:r>
              <a:rPr lang="en-US" sz="5400" i="1" dirty="0" smtClean="0"/>
              <a:t>Using the Technology Platform</a:t>
            </a:r>
            <a:endParaRPr lang="en-US" sz="5400" i="1" dirty="0"/>
          </a:p>
          <a:p>
            <a:endParaRPr lang="en-US" dirty="0"/>
          </a:p>
        </p:txBody>
      </p:sp>
    </p:spTree>
    <p:extLst>
      <p:ext uri="{BB962C8B-B14F-4D97-AF65-F5344CB8AC3E}">
        <p14:creationId xmlns:p14="http://schemas.microsoft.com/office/powerpoint/2010/main" val="41802949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sz="4800" dirty="0" smtClean="0"/>
              <a:t>What does KEA stand for?</a:t>
            </a:r>
            <a:endParaRPr lang="en-US" sz="4800" dirty="0"/>
          </a:p>
        </p:txBody>
      </p:sp>
      <p:sp>
        <p:nvSpPr>
          <p:cNvPr id="3" name="Content Placeholder 2"/>
          <p:cNvSpPr>
            <a:spLocks noGrp="1"/>
          </p:cNvSpPr>
          <p:nvPr>
            <p:ph idx="1"/>
          </p:nvPr>
        </p:nvSpPr>
        <p:spPr>
          <a:xfrm>
            <a:off x="0" y="1295400"/>
            <a:ext cx="9144000" cy="3505200"/>
          </a:xfrm>
        </p:spPr>
        <p:txBody>
          <a:bodyPr>
            <a:noAutofit/>
          </a:bodyPr>
          <a:lstStyle/>
          <a:p>
            <a:pPr marL="0" indent="0" algn="ctr">
              <a:lnSpc>
                <a:spcPct val="120000"/>
              </a:lnSpc>
              <a:spcBef>
                <a:spcPts val="0"/>
              </a:spcBef>
              <a:buNone/>
            </a:pPr>
            <a:r>
              <a:rPr lang="en-US" sz="7200" b="1" dirty="0" smtClean="0">
                <a:solidFill>
                  <a:schemeClr val="accent1">
                    <a:lumMod val="50000"/>
                  </a:schemeClr>
                </a:solidFill>
              </a:rPr>
              <a:t>K</a:t>
            </a:r>
            <a:r>
              <a:rPr lang="en-US" sz="5400" dirty="0" smtClean="0">
                <a:solidFill>
                  <a:schemeClr val="accent1">
                    <a:lumMod val="50000"/>
                  </a:schemeClr>
                </a:solidFill>
              </a:rPr>
              <a:t>indergarten </a:t>
            </a:r>
            <a:endParaRPr lang="en-US" sz="5400" dirty="0" smtClean="0">
              <a:solidFill>
                <a:schemeClr val="accent1">
                  <a:lumMod val="50000"/>
                </a:schemeClr>
              </a:solidFill>
            </a:endParaRPr>
          </a:p>
          <a:p>
            <a:pPr marL="0" indent="0" algn="ctr">
              <a:lnSpc>
                <a:spcPct val="110000"/>
              </a:lnSpc>
              <a:spcBef>
                <a:spcPts val="0"/>
              </a:spcBef>
              <a:buNone/>
            </a:pPr>
            <a:r>
              <a:rPr lang="en-US" sz="7200" b="1" dirty="0" smtClean="0">
                <a:solidFill>
                  <a:schemeClr val="accent1">
                    <a:lumMod val="50000"/>
                  </a:schemeClr>
                </a:solidFill>
              </a:rPr>
              <a:t>E</a:t>
            </a:r>
            <a:r>
              <a:rPr lang="en-US" sz="5400" dirty="0" smtClean="0">
                <a:solidFill>
                  <a:schemeClr val="accent1">
                    <a:lumMod val="50000"/>
                  </a:schemeClr>
                </a:solidFill>
              </a:rPr>
              <a:t>ntry </a:t>
            </a:r>
          </a:p>
          <a:p>
            <a:pPr marL="0" indent="0" algn="ctr">
              <a:lnSpc>
                <a:spcPct val="110000"/>
              </a:lnSpc>
              <a:spcBef>
                <a:spcPts val="0"/>
              </a:spcBef>
              <a:buNone/>
            </a:pPr>
            <a:r>
              <a:rPr lang="en-US" sz="7200" b="1" dirty="0" smtClean="0">
                <a:solidFill>
                  <a:schemeClr val="accent1">
                    <a:lumMod val="50000"/>
                  </a:schemeClr>
                </a:solidFill>
              </a:rPr>
              <a:t>A</a:t>
            </a:r>
            <a:r>
              <a:rPr lang="en-US" sz="5400" dirty="0" smtClean="0">
                <a:solidFill>
                  <a:schemeClr val="accent1">
                    <a:lumMod val="50000"/>
                  </a:schemeClr>
                </a:solidFill>
              </a:rPr>
              <a:t>ssessment</a:t>
            </a:r>
            <a:endParaRPr lang="en-US" sz="5400" dirty="0">
              <a:solidFill>
                <a:schemeClr val="accent1">
                  <a:lumMod val="50000"/>
                </a:schemeClr>
              </a:solidFill>
            </a:endParaRPr>
          </a:p>
        </p:txBody>
      </p:sp>
    </p:spTree>
    <p:extLst>
      <p:ext uri="{BB962C8B-B14F-4D97-AF65-F5344CB8AC3E}">
        <p14:creationId xmlns:p14="http://schemas.microsoft.com/office/powerpoint/2010/main" val="2305522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5400" dirty="0" smtClean="0"/>
              <a:t>Accessing the Platform</a:t>
            </a:r>
            <a:endParaRPr lang="en-US" sz="5400" dirty="0"/>
          </a:p>
        </p:txBody>
      </p:sp>
      <p:sp>
        <p:nvSpPr>
          <p:cNvPr id="3" name="Content Placeholder 2"/>
          <p:cNvSpPr>
            <a:spLocks noGrp="1"/>
          </p:cNvSpPr>
          <p:nvPr>
            <p:ph idx="1"/>
          </p:nvPr>
        </p:nvSpPr>
        <p:spPr>
          <a:xfrm>
            <a:off x="685800" y="1371600"/>
            <a:ext cx="7772400" cy="4648200"/>
          </a:xfrm>
        </p:spPr>
        <p:txBody>
          <a:bodyPr/>
          <a:lstStyle/>
          <a:p>
            <a:r>
              <a:rPr lang="en-US" sz="3600" dirty="0" smtClean="0">
                <a:hlinkClick r:id="rId3"/>
              </a:rPr>
              <a:t>http://nc.teachingstrategies.com</a:t>
            </a:r>
            <a:endParaRPr lang="en-US" sz="3600" dirty="0" smtClean="0"/>
          </a:p>
          <a:p>
            <a:pPr marL="0" indent="0">
              <a:buNone/>
            </a:pPr>
            <a:endParaRPr lang="en-US" sz="3200" dirty="0" smtClean="0"/>
          </a:p>
          <a:p>
            <a:r>
              <a:rPr lang="en-US" sz="3600" dirty="0" smtClean="0"/>
              <a:t>Can access from a computer or tablet</a:t>
            </a:r>
          </a:p>
          <a:p>
            <a:endParaRPr lang="en-US" sz="1800" dirty="0"/>
          </a:p>
          <a:p>
            <a:r>
              <a:rPr lang="en-US" sz="3600" dirty="0" smtClean="0"/>
              <a:t>Need internet access</a:t>
            </a:r>
            <a:endParaRPr lang="en-US" sz="3600" dirty="0"/>
          </a:p>
        </p:txBody>
      </p:sp>
    </p:spTree>
    <p:extLst>
      <p:ext uri="{BB962C8B-B14F-4D97-AF65-F5344CB8AC3E}">
        <p14:creationId xmlns:p14="http://schemas.microsoft.com/office/powerpoint/2010/main" val="25235011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t>Home Page</a:t>
            </a:r>
            <a:endParaRPr lang="en-US" sz="6000" dirty="0"/>
          </a:p>
        </p:txBody>
      </p:sp>
      <p:pic>
        <p:nvPicPr>
          <p:cNvPr id="6" name="Picture 5" descr="Screen Shot 2015-05-17 at 8.08.18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500" y="1219200"/>
            <a:ext cx="8788580" cy="5486400"/>
          </a:xfrm>
          <a:prstGeom prst="rect">
            <a:avLst/>
          </a:prstGeom>
        </p:spPr>
      </p:pic>
    </p:spTree>
    <p:extLst>
      <p:ext uri="{BB962C8B-B14F-4D97-AF65-F5344CB8AC3E}">
        <p14:creationId xmlns:p14="http://schemas.microsoft.com/office/powerpoint/2010/main" val="9484215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000" dirty="0" smtClean="0"/>
              <a:t>Dashboard</a:t>
            </a:r>
            <a:endParaRPr lang="en-US" sz="6000" dirty="0"/>
          </a:p>
        </p:txBody>
      </p:sp>
      <p:pic>
        <p:nvPicPr>
          <p:cNvPr id="2" name="Picture 1" descr="10. Dashboar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98" y="2032006"/>
            <a:ext cx="9006838" cy="2749530"/>
          </a:xfrm>
          <a:prstGeom prst="rect">
            <a:avLst/>
          </a:prstGeom>
          <a:ln w="9525" cmpd="sng">
            <a:solidFill>
              <a:schemeClr val="bg1">
                <a:lumMod val="75000"/>
              </a:schemeClr>
            </a:solidFill>
          </a:ln>
        </p:spPr>
      </p:pic>
    </p:spTree>
    <p:extLst>
      <p:ext uri="{BB962C8B-B14F-4D97-AF65-F5344CB8AC3E}">
        <p14:creationId xmlns:p14="http://schemas.microsoft.com/office/powerpoint/2010/main" val="14444304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t>Sandbox</a:t>
            </a:r>
            <a:endParaRPr lang="en-US" sz="6000" dirty="0"/>
          </a:p>
        </p:txBody>
      </p:sp>
      <p:pic>
        <p:nvPicPr>
          <p:cNvPr id="4" name="Picture 3" descr="9. Sandbox.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88714" y="1752600"/>
            <a:ext cx="7476346" cy="4342948"/>
          </a:xfrm>
          <a:prstGeom prst="rect">
            <a:avLst/>
          </a:prstGeom>
          <a:ln>
            <a:solidFill>
              <a:srgbClr val="BFBFBF"/>
            </a:solidFill>
          </a:ln>
        </p:spPr>
      </p:pic>
    </p:spTree>
    <p:extLst>
      <p:ext uri="{BB962C8B-B14F-4D97-AF65-F5344CB8AC3E}">
        <p14:creationId xmlns:p14="http://schemas.microsoft.com/office/powerpoint/2010/main" val="5429271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000" dirty="0" smtClean="0"/>
              <a:t>Add Evidence</a:t>
            </a:r>
            <a:endParaRPr lang="en-US" sz="5400" i="1" dirty="0"/>
          </a:p>
        </p:txBody>
      </p:sp>
      <p:pic>
        <p:nvPicPr>
          <p:cNvPr id="5" name="Picture 4" descr="Screen Shot 2015-05-17 at 7.44.01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863" y="1371600"/>
            <a:ext cx="8072274" cy="5486400"/>
          </a:xfrm>
          <a:prstGeom prst="rect">
            <a:avLst/>
          </a:prstGeom>
        </p:spPr>
      </p:pic>
    </p:spTree>
    <p:extLst>
      <p:ext uri="{BB962C8B-B14F-4D97-AF65-F5344CB8AC3E}">
        <p14:creationId xmlns:p14="http://schemas.microsoft.com/office/powerpoint/2010/main" val="21338606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Add Evidence, </a:t>
            </a:r>
            <a:r>
              <a:rPr lang="en-US" sz="2800" i="1" dirty="0" smtClean="0"/>
              <a:t>continued</a:t>
            </a:r>
            <a:endParaRPr lang="en-US" sz="2800" i="1" dirty="0"/>
          </a:p>
        </p:txBody>
      </p:sp>
      <p:pic>
        <p:nvPicPr>
          <p:cNvPr id="5" name="Picture 4" descr="Screen Shot 2015-05-17 at 7.41.42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863" y="863600"/>
            <a:ext cx="8072274" cy="5486400"/>
          </a:xfrm>
          <a:prstGeom prst="rect">
            <a:avLst/>
          </a:prstGeom>
        </p:spPr>
      </p:pic>
    </p:spTree>
    <p:extLst>
      <p:ext uri="{BB962C8B-B14F-4D97-AF65-F5344CB8AC3E}">
        <p14:creationId xmlns:p14="http://schemas.microsoft.com/office/powerpoint/2010/main" val="8759118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Evidence—Progression View</a:t>
            </a:r>
            <a:endParaRPr lang="en-US" dirty="0"/>
          </a:p>
        </p:txBody>
      </p:sp>
      <p:pic>
        <p:nvPicPr>
          <p:cNvPr id="3" name="Picture 2" descr="Screen Shot 2015-05-17 at 7.48.54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4795" y="914400"/>
            <a:ext cx="8134410" cy="5486400"/>
          </a:xfrm>
          <a:prstGeom prst="rect">
            <a:avLst/>
          </a:prstGeom>
        </p:spPr>
      </p:pic>
    </p:spTree>
    <p:extLst>
      <p:ext uri="{BB962C8B-B14F-4D97-AF65-F5344CB8AC3E}">
        <p14:creationId xmlns:p14="http://schemas.microsoft.com/office/powerpoint/2010/main" val="39071918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Evidence—Progression View, </a:t>
            </a:r>
            <a:r>
              <a:rPr lang="en-US" sz="2800" i="1" dirty="0" smtClean="0"/>
              <a:t>continued</a:t>
            </a:r>
            <a:endParaRPr lang="en-US" sz="2800" i="1" dirty="0"/>
          </a:p>
        </p:txBody>
      </p:sp>
      <p:pic>
        <p:nvPicPr>
          <p:cNvPr id="5" name="Picture 4" descr="Screen Shot 2015-05-17 at 7.48.54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4795" y="914400"/>
            <a:ext cx="8134410" cy="5486400"/>
          </a:xfrm>
          <a:prstGeom prst="rect">
            <a:avLst/>
          </a:prstGeom>
        </p:spPr>
      </p:pic>
    </p:spTree>
    <p:extLst>
      <p:ext uri="{BB962C8B-B14F-4D97-AF65-F5344CB8AC3E}">
        <p14:creationId xmlns:p14="http://schemas.microsoft.com/office/powerpoint/2010/main" val="19706881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Evidence—Skill View</a:t>
            </a:r>
            <a:endParaRPr lang="en-US" dirty="0"/>
          </a:p>
        </p:txBody>
      </p:sp>
      <p:pic>
        <p:nvPicPr>
          <p:cNvPr id="5" name="Picture 4" descr="Screen Shot 2015-05-17 at 7.52.35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300" y="914400"/>
            <a:ext cx="8134410" cy="5486400"/>
          </a:xfrm>
          <a:prstGeom prst="rect">
            <a:avLst/>
          </a:prstGeom>
        </p:spPr>
      </p:pic>
    </p:spTree>
    <p:extLst>
      <p:ext uri="{BB962C8B-B14F-4D97-AF65-F5344CB8AC3E}">
        <p14:creationId xmlns:p14="http://schemas.microsoft.com/office/powerpoint/2010/main" val="26228466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t>View Evidence</a:t>
            </a:r>
            <a:endParaRPr lang="en-US" sz="6000" dirty="0"/>
          </a:p>
        </p:txBody>
      </p:sp>
      <p:pic>
        <p:nvPicPr>
          <p:cNvPr id="4" name="Picture 3" descr="Screen Shot 2015-05-17 at 7.54.45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931" y="1219200"/>
            <a:ext cx="8412881" cy="5486400"/>
          </a:xfrm>
          <a:prstGeom prst="rect">
            <a:avLst/>
          </a:prstGeom>
        </p:spPr>
      </p:pic>
    </p:spTree>
    <p:extLst>
      <p:ext uri="{BB962C8B-B14F-4D97-AF65-F5344CB8AC3E}">
        <p14:creationId xmlns:p14="http://schemas.microsoft.com/office/powerpoint/2010/main" val="17823382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solidFill>
                  <a:schemeClr val="accent1">
                    <a:lumMod val="50000"/>
                  </a:schemeClr>
                </a:solidFill>
              </a:rPr>
              <a:t>What is KEA?</a:t>
            </a:r>
            <a:endParaRPr lang="en-US" sz="4800" dirty="0">
              <a:solidFill>
                <a:schemeClr val="accent1">
                  <a:lumMod val="50000"/>
                </a:schemeClr>
              </a:solidFill>
            </a:endParaRPr>
          </a:p>
        </p:txBody>
      </p:sp>
      <p:sp>
        <p:nvSpPr>
          <p:cNvPr id="3" name="Content Placeholder 2"/>
          <p:cNvSpPr>
            <a:spLocks noGrp="1"/>
          </p:cNvSpPr>
          <p:nvPr>
            <p:ph idx="1"/>
          </p:nvPr>
        </p:nvSpPr>
        <p:spPr>
          <a:xfrm>
            <a:off x="457200" y="1371600"/>
            <a:ext cx="8229600" cy="4754563"/>
          </a:xfrm>
        </p:spPr>
        <p:txBody>
          <a:bodyPr/>
          <a:lstStyle/>
          <a:p>
            <a:r>
              <a:rPr lang="en-US" dirty="0" smtClean="0"/>
              <a:t>Kindergarten teachers collect information about children to guide teaching and learning.</a:t>
            </a:r>
          </a:p>
          <a:p>
            <a:r>
              <a:rPr lang="en-US" dirty="0" smtClean="0"/>
              <a:t>Data collected during the first 60 days</a:t>
            </a:r>
          </a:p>
          <a:p>
            <a:r>
              <a:rPr lang="en-US" dirty="0" smtClean="0"/>
              <a:t>Begins 2015-2016 school year</a:t>
            </a:r>
            <a:endParaRPr lang="en-US" dirty="0"/>
          </a:p>
        </p:txBody>
      </p:sp>
    </p:spTree>
    <p:extLst>
      <p:ext uri="{BB962C8B-B14F-4D97-AF65-F5344CB8AC3E}">
        <p14:creationId xmlns:p14="http://schemas.microsoft.com/office/powerpoint/2010/main" val="334673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t>Status Summary</a:t>
            </a:r>
            <a:endParaRPr lang="en-US" sz="6000" dirty="0"/>
          </a:p>
        </p:txBody>
      </p:sp>
      <p:pic>
        <p:nvPicPr>
          <p:cNvPr id="4" name="Picture 3" descr="Screen Shot 2015-05-17 at 7.57.48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 y="1156138"/>
            <a:ext cx="9033754" cy="5486400"/>
          </a:xfrm>
          <a:prstGeom prst="rect">
            <a:avLst/>
          </a:prstGeom>
        </p:spPr>
      </p:pic>
    </p:spTree>
    <p:extLst>
      <p:ext uri="{BB962C8B-B14F-4D97-AF65-F5344CB8AC3E}">
        <p14:creationId xmlns:p14="http://schemas.microsoft.com/office/powerpoint/2010/main" val="30963809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Status Summary, </a:t>
            </a:r>
            <a:r>
              <a:rPr lang="en-US" sz="2800" i="1" dirty="0" smtClean="0"/>
              <a:t>continued</a:t>
            </a:r>
            <a:endParaRPr lang="en-US" sz="2800" i="1" dirty="0"/>
          </a:p>
        </p:txBody>
      </p:sp>
      <p:pic>
        <p:nvPicPr>
          <p:cNvPr id="4" name="Picture 3" descr="Screen Shot 2015-05-17 at 7.57.48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 y="812800"/>
            <a:ext cx="9033754" cy="5486400"/>
          </a:xfrm>
          <a:prstGeom prst="rect">
            <a:avLst/>
          </a:prstGeom>
        </p:spPr>
      </p:pic>
    </p:spTree>
    <p:extLst>
      <p:ext uri="{BB962C8B-B14F-4D97-AF65-F5344CB8AC3E}">
        <p14:creationId xmlns:p14="http://schemas.microsoft.com/office/powerpoint/2010/main" val="1325831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Status Summary, </a:t>
            </a:r>
            <a:r>
              <a:rPr lang="en-US" sz="2800" i="1" dirty="0" smtClean="0"/>
              <a:t>continued</a:t>
            </a:r>
            <a:endParaRPr lang="en-US" sz="2800" i="1" dirty="0"/>
          </a:p>
        </p:txBody>
      </p:sp>
      <p:pic>
        <p:nvPicPr>
          <p:cNvPr id="4" name="Picture 3" descr="Screen Shot 2015-05-17 at 7.59.51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115" y="863600"/>
            <a:ext cx="8073769" cy="5486400"/>
          </a:xfrm>
          <a:prstGeom prst="rect">
            <a:avLst/>
          </a:prstGeom>
        </p:spPr>
      </p:pic>
    </p:spTree>
    <p:extLst>
      <p:ext uri="{BB962C8B-B14F-4D97-AF65-F5344CB8AC3E}">
        <p14:creationId xmlns:p14="http://schemas.microsoft.com/office/powerpoint/2010/main" val="22277642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Status Summary, </a:t>
            </a:r>
            <a:r>
              <a:rPr lang="en-US" sz="2800" i="1" dirty="0" smtClean="0"/>
              <a:t>continued</a:t>
            </a:r>
            <a:endParaRPr lang="en-US" sz="2800" i="1" dirty="0"/>
          </a:p>
        </p:txBody>
      </p:sp>
      <p:pic>
        <p:nvPicPr>
          <p:cNvPr id="5" name="Picture 4" descr="Screen Shot 2015-05-17 at 7.59.51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115" y="863600"/>
            <a:ext cx="8073769" cy="5486400"/>
          </a:xfrm>
          <a:prstGeom prst="rect">
            <a:avLst/>
          </a:prstGeom>
        </p:spPr>
      </p:pic>
    </p:spTree>
    <p:extLst>
      <p:ext uri="{BB962C8B-B14F-4D97-AF65-F5344CB8AC3E}">
        <p14:creationId xmlns:p14="http://schemas.microsoft.com/office/powerpoint/2010/main" val="2435409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t>Reports &gt; Class Profile</a:t>
            </a:r>
            <a:endParaRPr lang="en-US" sz="6000" dirty="0"/>
          </a:p>
        </p:txBody>
      </p:sp>
      <p:pic>
        <p:nvPicPr>
          <p:cNvPr id="4" name="Picture 3" descr="Screen Shot 2015-05-17 at 8.02.03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329" y="1371600"/>
            <a:ext cx="7983342" cy="5486400"/>
          </a:xfrm>
          <a:prstGeom prst="rect">
            <a:avLst/>
          </a:prstGeom>
        </p:spPr>
      </p:pic>
    </p:spTree>
    <p:extLst>
      <p:ext uri="{BB962C8B-B14F-4D97-AF65-F5344CB8AC3E}">
        <p14:creationId xmlns:p14="http://schemas.microsoft.com/office/powerpoint/2010/main" val="14399214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t>Reports &gt; Individual Child</a:t>
            </a:r>
            <a:endParaRPr lang="en-US" sz="6000" dirty="0"/>
          </a:p>
        </p:txBody>
      </p:sp>
      <p:pic>
        <p:nvPicPr>
          <p:cNvPr id="3" name="Picture 2" descr="Screen Shot 2015-05-17 at 8.05.06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562" y="1363717"/>
            <a:ext cx="8728938" cy="5486400"/>
          </a:xfrm>
          <a:prstGeom prst="rect">
            <a:avLst/>
          </a:prstGeom>
        </p:spPr>
      </p:pic>
    </p:spTree>
    <p:extLst>
      <p:ext uri="{BB962C8B-B14F-4D97-AF65-F5344CB8AC3E}">
        <p14:creationId xmlns:p14="http://schemas.microsoft.com/office/powerpoint/2010/main" val="3250117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t>Communication</a:t>
            </a:r>
            <a:endParaRPr lang="en-US" sz="6000" dirty="0"/>
          </a:p>
        </p:txBody>
      </p:sp>
      <p:sp>
        <p:nvSpPr>
          <p:cNvPr id="3" name="Content Placeholder 2"/>
          <p:cNvSpPr>
            <a:spLocks noGrp="1"/>
          </p:cNvSpPr>
          <p:nvPr>
            <p:ph idx="1"/>
          </p:nvPr>
        </p:nvSpPr>
        <p:spPr>
          <a:xfrm>
            <a:off x="609600" y="1447800"/>
            <a:ext cx="7772400" cy="4648200"/>
          </a:xfrm>
        </p:spPr>
        <p:txBody>
          <a:bodyPr/>
          <a:lstStyle/>
          <a:p>
            <a:pPr marL="0" indent="0" algn="ctr">
              <a:buNone/>
            </a:pPr>
            <a:r>
              <a:rPr lang="en-US" sz="3600" b="1" dirty="0" smtClean="0"/>
              <a:t>Family Conference Form</a:t>
            </a:r>
          </a:p>
          <a:p>
            <a:r>
              <a:rPr lang="en-US" sz="3200" dirty="0" smtClean="0"/>
              <a:t>Electronic form that teachers will be able to create using the learning status or summary status information </a:t>
            </a:r>
          </a:p>
          <a:p>
            <a:r>
              <a:rPr lang="en-US" sz="3200" dirty="0" smtClean="0"/>
              <a:t>Able to customize</a:t>
            </a:r>
          </a:p>
          <a:p>
            <a:r>
              <a:rPr lang="en-US" sz="3200" dirty="0" smtClean="0"/>
              <a:t>Narrative Format</a:t>
            </a:r>
            <a:endParaRPr lang="en-US" sz="3200" dirty="0"/>
          </a:p>
        </p:txBody>
      </p:sp>
    </p:spTree>
    <p:extLst>
      <p:ext uri="{BB962C8B-B14F-4D97-AF65-F5344CB8AC3E}">
        <p14:creationId xmlns:p14="http://schemas.microsoft.com/office/powerpoint/2010/main" val="37817221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t>Children</a:t>
            </a:r>
            <a:endParaRPr lang="en-US" sz="6000" dirty="0"/>
          </a:p>
        </p:txBody>
      </p:sp>
      <p:sp>
        <p:nvSpPr>
          <p:cNvPr id="3" name="Content Placeholder 2"/>
          <p:cNvSpPr>
            <a:spLocks noGrp="1"/>
          </p:cNvSpPr>
          <p:nvPr>
            <p:ph idx="1"/>
          </p:nvPr>
        </p:nvSpPr>
        <p:spPr>
          <a:xfrm>
            <a:off x="685800" y="1524000"/>
            <a:ext cx="7772400" cy="4648200"/>
          </a:xfrm>
        </p:spPr>
        <p:txBody>
          <a:bodyPr/>
          <a:lstStyle/>
          <a:p>
            <a:r>
              <a:rPr lang="en-US" sz="3600" dirty="0" smtClean="0"/>
              <a:t>Populated from Power School</a:t>
            </a:r>
          </a:p>
          <a:p>
            <a:endParaRPr lang="en-US" dirty="0"/>
          </a:p>
          <a:p>
            <a:endParaRPr lang="en-US" dirty="0"/>
          </a:p>
        </p:txBody>
      </p:sp>
    </p:spTree>
    <p:extLst>
      <p:ext uri="{BB962C8B-B14F-4D97-AF65-F5344CB8AC3E}">
        <p14:creationId xmlns:p14="http://schemas.microsoft.com/office/powerpoint/2010/main" val="5856744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t>The Evidence App</a:t>
            </a:r>
            <a:endParaRPr lang="en-US" sz="6000" dirty="0"/>
          </a:p>
        </p:txBody>
      </p:sp>
      <p:sp>
        <p:nvSpPr>
          <p:cNvPr id="3" name="Content Placeholder 2"/>
          <p:cNvSpPr>
            <a:spLocks noGrp="1"/>
          </p:cNvSpPr>
          <p:nvPr>
            <p:ph idx="1"/>
          </p:nvPr>
        </p:nvSpPr>
        <p:spPr>
          <a:xfrm>
            <a:off x="533400" y="1752600"/>
            <a:ext cx="7772400" cy="4648200"/>
          </a:xfrm>
        </p:spPr>
        <p:txBody>
          <a:bodyPr/>
          <a:lstStyle/>
          <a:p>
            <a:r>
              <a:rPr lang="en-US" sz="4000" dirty="0" smtClean="0"/>
              <a:t>“Formative </a:t>
            </a:r>
            <a:r>
              <a:rPr lang="en-US" sz="4000" dirty="0"/>
              <a:t>Assessment Process </a:t>
            </a:r>
            <a:r>
              <a:rPr lang="en-US" sz="4000" dirty="0" smtClean="0"/>
              <a:t>Evidence”</a:t>
            </a:r>
          </a:p>
          <a:p>
            <a:r>
              <a:rPr lang="en-US" sz="4000" dirty="0" smtClean="0"/>
              <a:t>Free</a:t>
            </a:r>
          </a:p>
          <a:p>
            <a:r>
              <a:rPr lang="en-US" sz="4000" dirty="0" err="1" smtClean="0"/>
              <a:t>Itunes</a:t>
            </a:r>
            <a:r>
              <a:rPr lang="en-US" sz="4000" dirty="0" smtClean="0"/>
              <a:t> Store</a:t>
            </a:r>
            <a:endParaRPr lang="en-US" sz="4000" dirty="0"/>
          </a:p>
        </p:txBody>
      </p:sp>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4600" y="3352800"/>
            <a:ext cx="1089434" cy="1447800"/>
          </a:xfrm>
          <a:prstGeom prst="rect">
            <a:avLst/>
          </a:prstGeom>
        </p:spPr>
      </p:pic>
    </p:spTree>
    <p:extLst>
      <p:ext uri="{BB962C8B-B14F-4D97-AF65-F5344CB8AC3E}">
        <p14:creationId xmlns:p14="http://schemas.microsoft.com/office/powerpoint/2010/main" val="36107222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Evidence </a:t>
            </a:r>
            <a:r>
              <a:rPr lang="en-US" dirty="0" smtClean="0"/>
              <a:t>App</a:t>
            </a:r>
            <a:r>
              <a:rPr lang="en-US" dirty="0"/>
              <a:t>, </a:t>
            </a:r>
            <a:r>
              <a:rPr lang="en-US" i="1" dirty="0"/>
              <a:t>continued</a:t>
            </a:r>
            <a:endParaRPr lang="en-US" dirty="0"/>
          </a:p>
        </p:txBody>
      </p:sp>
      <p:sp>
        <p:nvSpPr>
          <p:cNvPr id="3" name="Content Placeholder 2"/>
          <p:cNvSpPr>
            <a:spLocks noGrp="1"/>
          </p:cNvSpPr>
          <p:nvPr>
            <p:ph idx="1"/>
          </p:nvPr>
        </p:nvSpPr>
        <p:spPr/>
        <p:txBody>
          <a:bodyPr/>
          <a:lstStyle/>
          <a:p>
            <a:r>
              <a:rPr lang="en-US" sz="2800" dirty="0" smtClean="0"/>
              <a:t>Within App Camera (no photos or videos will go on the device’s camera roll)</a:t>
            </a:r>
          </a:p>
          <a:p>
            <a:r>
              <a:rPr lang="en-US" sz="2800" dirty="0" smtClean="0"/>
              <a:t>Any photo’s or videos taken outside of the app will not be seen within the app</a:t>
            </a:r>
          </a:p>
          <a:p>
            <a:r>
              <a:rPr lang="en-US" sz="2800" dirty="0" smtClean="0"/>
              <a:t>Any photos or videos taken with the app can only be seen through the app</a:t>
            </a:r>
          </a:p>
          <a:p>
            <a:r>
              <a:rPr lang="en-US" sz="2800" dirty="0" smtClean="0"/>
              <a:t>Once a photo or video is uploaded to the Platform it is automatically deleted from the app</a:t>
            </a:r>
          </a:p>
          <a:p>
            <a:endParaRPr lang="en-US" dirty="0" smtClean="0"/>
          </a:p>
          <a:p>
            <a:endParaRPr lang="en-US" dirty="0"/>
          </a:p>
        </p:txBody>
      </p:sp>
    </p:spTree>
    <p:extLst>
      <p:ext uri="{BB962C8B-B14F-4D97-AF65-F5344CB8AC3E}">
        <p14:creationId xmlns:p14="http://schemas.microsoft.com/office/powerpoint/2010/main" val="35000991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sz="4800" dirty="0" smtClean="0">
                <a:solidFill>
                  <a:schemeClr val="accent1">
                    <a:lumMod val="50000"/>
                  </a:schemeClr>
                </a:solidFill>
              </a:rPr>
              <a:t>What is KEA?</a:t>
            </a:r>
            <a:endParaRPr lang="en-US" sz="4800" dirty="0">
              <a:solidFill>
                <a:schemeClr val="accent1">
                  <a:lumMod val="50000"/>
                </a:schemeClr>
              </a:solidFill>
            </a:endParaRPr>
          </a:p>
        </p:txBody>
      </p:sp>
      <p:sp>
        <p:nvSpPr>
          <p:cNvPr id="4" name="Text Placeholder 3"/>
          <p:cNvSpPr>
            <a:spLocks noGrp="1"/>
          </p:cNvSpPr>
          <p:nvPr>
            <p:ph type="body" idx="1"/>
          </p:nvPr>
        </p:nvSpPr>
        <p:spPr>
          <a:xfrm>
            <a:off x="381000" y="1066800"/>
            <a:ext cx="3886200" cy="640080"/>
          </a:xfrm>
        </p:spPr>
        <p:txBody>
          <a:bodyPr>
            <a:normAutofit/>
          </a:bodyPr>
          <a:lstStyle/>
          <a:p>
            <a:pPr algn="ctr"/>
            <a:r>
              <a:rPr lang="en-US" sz="3600" u="sng" dirty="0" smtClean="0">
                <a:solidFill>
                  <a:srgbClr val="00B050"/>
                </a:solidFill>
              </a:rPr>
              <a:t>It is:</a:t>
            </a:r>
            <a:endParaRPr lang="en-US" sz="3600" u="sng" dirty="0">
              <a:solidFill>
                <a:srgbClr val="00B050"/>
              </a:solidFill>
            </a:endParaRPr>
          </a:p>
        </p:txBody>
      </p:sp>
      <p:sp>
        <p:nvSpPr>
          <p:cNvPr id="5" name="Content Placeholder 4"/>
          <p:cNvSpPr>
            <a:spLocks noGrp="1"/>
          </p:cNvSpPr>
          <p:nvPr>
            <p:ph sz="half" idx="2"/>
          </p:nvPr>
        </p:nvSpPr>
        <p:spPr>
          <a:xfrm>
            <a:off x="152400" y="1600200"/>
            <a:ext cx="4800600" cy="4267200"/>
          </a:xfrm>
        </p:spPr>
        <p:txBody>
          <a:bodyPr>
            <a:normAutofit/>
          </a:bodyPr>
          <a:lstStyle/>
          <a:p>
            <a:r>
              <a:rPr lang="en-US" dirty="0" smtClean="0"/>
              <a:t>An on-going way to examine the whole child</a:t>
            </a:r>
          </a:p>
          <a:p>
            <a:r>
              <a:rPr lang="en-US" dirty="0" smtClean="0"/>
              <a:t>Formative in nature</a:t>
            </a:r>
          </a:p>
          <a:p>
            <a:r>
              <a:rPr lang="en-US" dirty="0" smtClean="0"/>
              <a:t>Embedded in and a part of daily instruction</a:t>
            </a:r>
          </a:p>
          <a:p>
            <a:r>
              <a:rPr lang="en-US" dirty="0" smtClean="0"/>
              <a:t>A guide for teaching and learning</a:t>
            </a:r>
          </a:p>
          <a:p>
            <a:r>
              <a:rPr lang="en-US" dirty="0" smtClean="0"/>
              <a:t>Data collection in multiple ways</a:t>
            </a:r>
          </a:p>
          <a:p>
            <a:pPr marL="0" indent="0">
              <a:buNone/>
            </a:pPr>
            <a:endParaRPr lang="en-US" dirty="0" smtClean="0"/>
          </a:p>
          <a:p>
            <a:endParaRPr lang="en-US" dirty="0"/>
          </a:p>
        </p:txBody>
      </p:sp>
      <p:sp>
        <p:nvSpPr>
          <p:cNvPr id="6" name="Text Placeholder 5"/>
          <p:cNvSpPr>
            <a:spLocks noGrp="1"/>
          </p:cNvSpPr>
          <p:nvPr>
            <p:ph type="body" sz="quarter" idx="3"/>
          </p:nvPr>
        </p:nvSpPr>
        <p:spPr>
          <a:xfrm>
            <a:off x="5029200" y="1066800"/>
            <a:ext cx="3886200" cy="640080"/>
          </a:xfrm>
        </p:spPr>
        <p:txBody>
          <a:bodyPr>
            <a:normAutofit/>
          </a:bodyPr>
          <a:lstStyle/>
          <a:p>
            <a:pPr algn="ctr"/>
            <a:r>
              <a:rPr lang="en-US" sz="3600" u="sng" dirty="0" smtClean="0">
                <a:solidFill>
                  <a:srgbClr val="FF0000"/>
                </a:solidFill>
              </a:rPr>
              <a:t>It is not:</a:t>
            </a:r>
            <a:endParaRPr lang="en-US" sz="3600" u="sng" dirty="0">
              <a:solidFill>
                <a:srgbClr val="FF0000"/>
              </a:solidFill>
            </a:endParaRPr>
          </a:p>
        </p:txBody>
      </p:sp>
      <p:sp>
        <p:nvSpPr>
          <p:cNvPr id="7" name="Content Placeholder 6"/>
          <p:cNvSpPr>
            <a:spLocks noGrp="1"/>
          </p:cNvSpPr>
          <p:nvPr>
            <p:ph sz="quarter" idx="4"/>
          </p:nvPr>
        </p:nvSpPr>
        <p:spPr>
          <a:xfrm>
            <a:off x="5181600" y="1600200"/>
            <a:ext cx="3962400" cy="4267200"/>
          </a:xfrm>
        </p:spPr>
        <p:txBody>
          <a:bodyPr/>
          <a:lstStyle/>
          <a:p>
            <a:r>
              <a:rPr lang="en-US" dirty="0" smtClean="0"/>
              <a:t>High-stakes accountability</a:t>
            </a:r>
          </a:p>
          <a:p>
            <a:r>
              <a:rPr lang="en-US" dirty="0" smtClean="0"/>
              <a:t>A one-time assessment</a:t>
            </a:r>
          </a:p>
          <a:p>
            <a:r>
              <a:rPr lang="en-US" dirty="0" smtClean="0"/>
              <a:t>Something to mark off your to-do list</a:t>
            </a:r>
            <a:endParaRPr lang="en-US" dirty="0"/>
          </a:p>
        </p:txBody>
      </p:sp>
    </p:spTree>
    <p:extLst>
      <p:ext uri="{BB962C8B-B14F-4D97-AF65-F5344CB8AC3E}">
        <p14:creationId xmlns:p14="http://schemas.microsoft.com/office/powerpoint/2010/main" val="1705763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t>Support</a:t>
            </a:r>
            <a:endParaRPr lang="en-US" sz="6000" dirty="0"/>
          </a:p>
        </p:txBody>
      </p:sp>
      <p:sp>
        <p:nvSpPr>
          <p:cNvPr id="3" name="Content Placeholder 2"/>
          <p:cNvSpPr>
            <a:spLocks noGrp="1"/>
          </p:cNvSpPr>
          <p:nvPr>
            <p:ph idx="1"/>
          </p:nvPr>
        </p:nvSpPr>
        <p:spPr>
          <a:xfrm>
            <a:off x="228600" y="1295400"/>
            <a:ext cx="8229600" cy="4648200"/>
          </a:xfrm>
        </p:spPr>
        <p:txBody>
          <a:bodyPr/>
          <a:lstStyle/>
          <a:p>
            <a:r>
              <a:rPr lang="en-US" sz="2400" dirty="0" smtClean="0"/>
              <a:t>Getting Started Guide </a:t>
            </a:r>
            <a:r>
              <a:rPr lang="en-US" sz="2400" dirty="0" smtClean="0">
                <a:hlinkClick r:id="rId3"/>
              </a:rPr>
              <a:t>http://www.livebinders.com/media/get/MTE0MjEzMTA=</a:t>
            </a:r>
            <a:endParaRPr lang="en-US" sz="2400" dirty="0" smtClean="0"/>
          </a:p>
          <a:p>
            <a:r>
              <a:rPr lang="en-US" sz="2400" dirty="0" smtClean="0"/>
              <a:t>Getting Started Video</a:t>
            </a:r>
          </a:p>
          <a:p>
            <a:r>
              <a:rPr lang="en-US" sz="2400" dirty="0" smtClean="0"/>
              <a:t>How to Use the </a:t>
            </a:r>
            <a:r>
              <a:rPr lang="en-US" sz="2400" dirty="0"/>
              <a:t>Evidence App </a:t>
            </a:r>
            <a:r>
              <a:rPr lang="en-US" sz="2400" dirty="0">
                <a:hlinkClick r:id="rId4"/>
              </a:rPr>
              <a:t>http://www.livebinders.com/media/get/MTE3MDM1MjA</a:t>
            </a:r>
            <a:r>
              <a:rPr lang="en-US" sz="2400" dirty="0" smtClean="0">
                <a:hlinkClick r:id="rId4"/>
              </a:rPr>
              <a:t>=</a:t>
            </a:r>
            <a:endParaRPr lang="en-US" sz="2400" dirty="0" smtClean="0"/>
          </a:p>
          <a:p>
            <a:r>
              <a:rPr lang="en-US" sz="2400" dirty="0" smtClean="0"/>
              <a:t>How to Use the Evidence App video</a:t>
            </a:r>
          </a:p>
          <a:p>
            <a:r>
              <a:rPr lang="en-US" sz="2400" dirty="0" smtClean="0"/>
              <a:t>Educator </a:t>
            </a:r>
            <a:r>
              <a:rPr lang="en-US" sz="2400" dirty="0" err="1" smtClean="0"/>
              <a:t>Livebinder</a:t>
            </a:r>
            <a:r>
              <a:rPr lang="en-US" sz="2400" dirty="0" smtClean="0"/>
              <a:t>   </a:t>
            </a:r>
            <a:r>
              <a:rPr lang="en-US" dirty="0" smtClean="0">
                <a:hlinkClick r:id="rId5"/>
              </a:rPr>
              <a:t>http</a:t>
            </a:r>
            <a:r>
              <a:rPr lang="en-US" dirty="0">
                <a:hlinkClick r:id="rId5"/>
              </a:rPr>
              <a:t>://</a:t>
            </a:r>
            <a:r>
              <a:rPr lang="en-US" dirty="0" smtClean="0">
                <a:hlinkClick r:id="rId5"/>
              </a:rPr>
              <a:t>www.livebinders.com/play/play?tab_layout=side&amp;id=1708210</a:t>
            </a:r>
            <a:endParaRPr lang="en-US" dirty="0" smtClean="0"/>
          </a:p>
          <a:p>
            <a:endParaRPr lang="en-US" sz="2400" dirty="0"/>
          </a:p>
        </p:txBody>
      </p:sp>
    </p:spTree>
    <p:extLst>
      <p:ext uri="{BB962C8B-B14F-4D97-AF65-F5344CB8AC3E}">
        <p14:creationId xmlns:p14="http://schemas.microsoft.com/office/powerpoint/2010/main" val="2565638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143000"/>
          </a:xfrm>
        </p:spPr>
        <p:txBody>
          <a:bodyPr/>
          <a:lstStyle/>
          <a:p>
            <a:r>
              <a:rPr lang="en-US" sz="4800" dirty="0" smtClean="0"/>
              <a:t>What are the </a:t>
            </a:r>
            <a:r>
              <a:rPr lang="en-US" sz="4800" b="1" dirty="0" smtClean="0"/>
              <a:t>5 Domains of Learning and Development</a:t>
            </a:r>
            <a:r>
              <a:rPr lang="en-US" sz="4800" dirty="0" smtClean="0"/>
              <a:t>?</a:t>
            </a:r>
            <a:endParaRPr lang="en-US" sz="4800" dirty="0"/>
          </a:p>
        </p:txBody>
      </p:sp>
      <p:sp>
        <p:nvSpPr>
          <p:cNvPr id="4" name="Content Placeholder 3"/>
          <p:cNvSpPr>
            <a:spLocks noGrp="1"/>
          </p:cNvSpPr>
          <p:nvPr>
            <p:ph sz="half" idx="1"/>
          </p:nvPr>
        </p:nvSpPr>
        <p:spPr>
          <a:xfrm>
            <a:off x="228600" y="1722437"/>
            <a:ext cx="8686800" cy="4525963"/>
          </a:xfrm>
        </p:spPr>
        <p:txBody>
          <a:bodyPr>
            <a:normAutofit/>
          </a:bodyPr>
          <a:lstStyle/>
          <a:p>
            <a:pPr marL="0" indent="0" algn="ctr">
              <a:buNone/>
            </a:pPr>
            <a:r>
              <a:rPr lang="en-US" sz="3200" dirty="0" smtClean="0"/>
              <a:t>K-3 Formative Assessment Process </a:t>
            </a:r>
            <a:r>
              <a:rPr lang="en-US" sz="3200" dirty="0"/>
              <a:t>focuses on the whole </a:t>
            </a:r>
            <a:r>
              <a:rPr lang="en-US" sz="3200" dirty="0" smtClean="0"/>
              <a:t>child</a:t>
            </a:r>
            <a:r>
              <a:rPr lang="en-US" sz="3200" dirty="0"/>
              <a:t>.</a:t>
            </a:r>
            <a:endParaRPr lang="en-US" sz="3200" dirty="0" smtClean="0"/>
          </a:p>
        </p:txBody>
      </p:sp>
      <p:pic>
        <p:nvPicPr>
          <p:cNvPr id="3" name="Content Placeholder 2" descr="Screen Shot 2014-12-04 at 4.10.01 PM.png"/>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t="1614" b="-484"/>
          <a:stretch/>
        </p:blipFill>
        <p:spPr>
          <a:xfrm>
            <a:off x="1209571" y="2830286"/>
            <a:ext cx="6867629" cy="3799114"/>
          </a:xfrm>
        </p:spPr>
      </p:pic>
    </p:spTree>
    <p:extLst>
      <p:ext uri="{BB962C8B-B14F-4D97-AF65-F5344CB8AC3E}">
        <p14:creationId xmlns:p14="http://schemas.microsoft.com/office/powerpoint/2010/main" val="3841800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143000"/>
          </a:xfrm>
        </p:spPr>
        <p:txBody>
          <a:bodyPr/>
          <a:lstStyle/>
          <a:p>
            <a:r>
              <a:rPr lang="en-US" sz="4600" dirty="0" smtClean="0">
                <a:solidFill>
                  <a:schemeClr val="accent1">
                    <a:lumMod val="50000"/>
                  </a:schemeClr>
                </a:solidFill>
              </a:rPr>
              <a:t>When and how can teachers collect evidence about students?</a:t>
            </a:r>
            <a:endParaRPr lang="en-US" sz="4600" dirty="0">
              <a:solidFill>
                <a:schemeClr val="accent1">
                  <a:lumMod val="50000"/>
                </a:schemeClr>
              </a:solidFill>
            </a:endParaRPr>
          </a:p>
        </p:txBody>
      </p:sp>
      <p:pic>
        <p:nvPicPr>
          <p:cNvPr id="9" name="Content Placeholder 8"/>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457200" y="1847850"/>
            <a:ext cx="4038600" cy="3028950"/>
          </a:xfrm>
        </p:spPr>
      </p:pic>
      <p:sp>
        <p:nvSpPr>
          <p:cNvPr id="4" name="Content Placeholder 3"/>
          <p:cNvSpPr>
            <a:spLocks noGrp="1"/>
          </p:cNvSpPr>
          <p:nvPr>
            <p:ph sz="half" idx="2"/>
          </p:nvPr>
        </p:nvSpPr>
        <p:spPr>
          <a:xfrm>
            <a:off x="4572000" y="1874837"/>
            <a:ext cx="4267200" cy="3840163"/>
          </a:xfrm>
        </p:spPr>
        <p:txBody>
          <a:bodyPr/>
          <a:lstStyle/>
          <a:p>
            <a:pPr marL="0" indent="0" algn="ctr">
              <a:buNone/>
            </a:pPr>
            <a:r>
              <a:rPr lang="en-US" sz="3200" dirty="0" smtClean="0"/>
              <a:t>The </a:t>
            </a:r>
            <a:r>
              <a:rPr lang="en-US" sz="3200" dirty="0" smtClean="0"/>
              <a:t>K-3 formative assessment process occurs </a:t>
            </a:r>
            <a:r>
              <a:rPr lang="en-US" sz="3200" i="1" dirty="0" smtClean="0"/>
              <a:t>during</a:t>
            </a:r>
            <a:r>
              <a:rPr lang="en-US" sz="3200" dirty="0" smtClean="0"/>
              <a:t> instruction rather </a:t>
            </a:r>
            <a:r>
              <a:rPr lang="en-US" sz="3200" dirty="0"/>
              <a:t>than as an isolated event apart from instruction. </a:t>
            </a:r>
          </a:p>
        </p:txBody>
      </p:sp>
    </p:spTree>
    <p:extLst>
      <p:ext uri="{BB962C8B-B14F-4D97-AF65-F5344CB8AC3E}">
        <p14:creationId xmlns:p14="http://schemas.microsoft.com/office/powerpoint/2010/main" val="325908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b="1" dirty="0" smtClean="0">
                <a:solidFill>
                  <a:schemeClr val="accent1">
                    <a:lumMod val="50000"/>
                  </a:schemeClr>
                </a:solidFill>
              </a:rPr>
              <a:t>Collecting Evidence</a:t>
            </a:r>
            <a:endParaRPr lang="en-US" sz="4800" b="1" dirty="0">
              <a:solidFill>
                <a:schemeClr val="accent1">
                  <a:lumMod val="50000"/>
                </a:schemeClr>
              </a:solidFill>
            </a:endParaRPr>
          </a:p>
        </p:txBody>
      </p:sp>
      <p:sp>
        <p:nvSpPr>
          <p:cNvPr id="3" name="Content Placeholder 2"/>
          <p:cNvSpPr>
            <a:spLocks noGrp="1"/>
          </p:cNvSpPr>
          <p:nvPr>
            <p:ph sz="half" idx="1"/>
          </p:nvPr>
        </p:nvSpPr>
        <p:spPr>
          <a:xfrm>
            <a:off x="304800" y="1524000"/>
            <a:ext cx="4419600" cy="4800600"/>
          </a:xfrm>
        </p:spPr>
        <p:txBody>
          <a:bodyPr>
            <a:normAutofit/>
          </a:bodyPr>
          <a:lstStyle/>
          <a:p>
            <a:pPr marL="0" indent="0">
              <a:buNone/>
            </a:pPr>
            <a:r>
              <a:rPr lang="en-US" dirty="0" smtClean="0"/>
              <a:t>There are a </a:t>
            </a:r>
            <a:r>
              <a:rPr lang="en-US" dirty="0"/>
              <a:t>v</a:t>
            </a:r>
            <a:r>
              <a:rPr lang="en-US" dirty="0" smtClean="0"/>
              <a:t>ariety of ways to learn about students during instruction</a:t>
            </a:r>
          </a:p>
          <a:p>
            <a:pPr lvl="1"/>
            <a:r>
              <a:rPr lang="en-US" dirty="0" smtClean="0"/>
              <a:t>observe </a:t>
            </a:r>
            <a:r>
              <a:rPr lang="en-US" dirty="0"/>
              <a:t>students </a:t>
            </a:r>
            <a:r>
              <a:rPr lang="en-US" dirty="0" smtClean="0"/>
              <a:t>working</a:t>
            </a:r>
          </a:p>
          <a:p>
            <a:pPr lvl="1"/>
            <a:r>
              <a:rPr lang="en-US" dirty="0" smtClean="0"/>
              <a:t>ask </a:t>
            </a:r>
            <a:r>
              <a:rPr lang="en-US" dirty="0"/>
              <a:t>probing </a:t>
            </a:r>
            <a:r>
              <a:rPr lang="en-US" dirty="0" smtClean="0"/>
              <a:t>questions</a:t>
            </a:r>
          </a:p>
          <a:p>
            <a:pPr lvl="1"/>
            <a:r>
              <a:rPr lang="en-US" dirty="0" smtClean="0"/>
              <a:t>listen </a:t>
            </a:r>
            <a:r>
              <a:rPr lang="en-US" dirty="0"/>
              <a:t>to </a:t>
            </a:r>
            <a:r>
              <a:rPr lang="en-US" dirty="0" smtClean="0"/>
              <a:t>student thinking</a:t>
            </a:r>
          </a:p>
          <a:p>
            <a:pPr lvl="1"/>
            <a:r>
              <a:rPr lang="en-US" dirty="0"/>
              <a:t>r</a:t>
            </a:r>
            <a:r>
              <a:rPr lang="en-US" dirty="0" smtClean="0"/>
              <a:t>eview student work </a:t>
            </a:r>
          </a:p>
          <a:p>
            <a:pPr lvl="1"/>
            <a:endParaRPr lang="en-US" b="1" dirty="0"/>
          </a:p>
        </p:txBody>
      </p:sp>
      <p:pic>
        <p:nvPicPr>
          <p:cNvPr id="7" name="Content Placeholder 6"/>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724400" y="1600200"/>
            <a:ext cx="4114800" cy="3086100"/>
          </a:xfrm>
        </p:spPr>
      </p:pic>
    </p:spTree>
    <p:extLst>
      <p:ext uri="{BB962C8B-B14F-4D97-AF65-F5344CB8AC3E}">
        <p14:creationId xmlns:p14="http://schemas.microsoft.com/office/powerpoint/2010/main" val="17842511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81000" y="762000"/>
            <a:ext cx="4419600" cy="4800600"/>
          </a:xfrm>
        </p:spPr>
        <p:txBody>
          <a:bodyPr>
            <a:normAutofit/>
          </a:bodyPr>
          <a:lstStyle/>
          <a:p>
            <a:pPr marL="0" indent="0">
              <a:buNone/>
            </a:pPr>
            <a:r>
              <a:rPr lang="en-US" sz="3200" dirty="0" smtClean="0"/>
              <a:t>Teachers can learn about students throughout </a:t>
            </a:r>
            <a:r>
              <a:rPr lang="en-US" sz="3200" dirty="0"/>
              <a:t>the day in a variety of settings </a:t>
            </a:r>
            <a:endParaRPr lang="en-US" sz="3200" dirty="0" smtClean="0"/>
          </a:p>
          <a:p>
            <a:pPr lvl="1"/>
            <a:r>
              <a:rPr lang="en-US" sz="2800" dirty="0" smtClean="0"/>
              <a:t>whole group</a:t>
            </a:r>
          </a:p>
          <a:p>
            <a:pPr lvl="1"/>
            <a:r>
              <a:rPr lang="en-US" sz="2800" dirty="0" smtClean="0"/>
              <a:t>small group</a:t>
            </a:r>
          </a:p>
          <a:p>
            <a:pPr lvl="1"/>
            <a:r>
              <a:rPr lang="en-US" sz="2800" dirty="0"/>
              <a:t>c</a:t>
            </a:r>
            <a:r>
              <a:rPr lang="en-US" sz="2800" dirty="0" smtClean="0"/>
              <a:t>enters/stations</a:t>
            </a:r>
            <a:endParaRPr lang="en-US" sz="2800" dirty="0"/>
          </a:p>
          <a:p>
            <a:pPr lvl="1"/>
            <a:r>
              <a:rPr lang="en-US" sz="2800" dirty="0" smtClean="0"/>
              <a:t>individual</a:t>
            </a:r>
            <a:endParaRPr lang="en-US" sz="2800" dirty="0"/>
          </a:p>
        </p:txBody>
      </p:sp>
      <p:pic>
        <p:nvPicPr>
          <p:cNvPr id="12" name="Content Placeholder 11"/>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l="40057" t="15213"/>
          <a:stretch/>
        </p:blipFill>
        <p:spPr>
          <a:xfrm>
            <a:off x="4876800" y="685800"/>
            <a:ext cx="3810000" cy="4041853"/>
          </a:xfrm>
        </p:spPr>
      </p:pic>
    </p:spTree>
    <p:extLst>
      <p:ext uri="{BB962C8B-B14F-4D97-AF65-F5344CB8AC3E}">
        <p14:creationId xmlns:p14="http://schemas.microsoft.com/office/powerpoint/2010/main" val="34246873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b="12393"/>
          <a:stretch/>
        </p:blipFill>
        <p:spPr>
          <a:xfrm>
            <a:off x="304800" y="762000"/>
            <a:ext cx="3392396" cy="3965028"/>
          </a:xfrm>
        </p:spPr>
      </p:pic>
      <p:sp>
        <p:nvSpPr>
          <p:cNvPr id="4" name="Content Placeholder 3"/>
          <p:cNvSpPr>
            <a:spLocks noGrp="1"/>
          </p:cNvSpPr>
          <p:nvPr>
            <p:ph sz="half" idx="2"/>
          </p:nvPr>
        </p:nvSpPr>
        <p:spPr>
          <a:xfrm>
            <a:off x="3733800" y="838200"/>
            <a:ext cx="5181600" cy="3962399"/>
          </a:xfrm>
        </p:spPr>
        <p:txBody>
          <a:bodyPr>
            <a:normAutofit fontScale="92500" lnSpcReduction="10000"/>
          </a:bodyPr>
          <a:lstStyle/>
          <a:p>
            <a:pPr marL="0" indent="0">
              <a:buNone/>
            </a:pPr>
            <a:r>
              <a:rPr lang="en-US" dirty="0"/>
              <a:t>A teacher can collect evidence about students using a variety of </a:t>
            </a:r>
            <a:r>
              <a:rPr lang="en-US" dirty="0" smtClean="0"/>
              <a:t>strategies:</a:t>
            </a:r>
          </a:p>
          <a:p>
            <a:pPr lvl="1"/>
            <a:r>
              <a:rPr lang="en-US" dirty="0"/>
              <a:t>talk with families</a:t>
            </a:r>
          </a:p>
          <a:p>
            <a:pPr lvl="1"/>
            <a:r>
              <a:rPr lang="en-US" dirty="0" smtClean="0"/>
              <a:t>take photos</a:t>
            </a:r>
          </a:p>
          <a:p>
            <a:pPr lvl="1"/>
            <a:r>
              <a:rPr lang="en-US" dirty="0" smtClean="0"/>
              <a:t>record student conversations</a:t>
            </a:r>
          </a:p>
          <a:p>
            <a:pPr lvl="1"/>
            <a:r>
              <a:rPr lang="en-US" dirty="0" smtClean="0"/>
              <a:t>write </a:t>
            </a:r>
            <a:r>
              <a:rPr lang="en-US" dirty="0"/>
              <a:t>anecdotal </a:t>
            </a:r>
            <a:r>
              <a:rPr lang="en-US" dirty="0" smtClean="0"/>
              <a:t>notes</a:t>
            </a:r>
          </a:p>
          <a:p>
            <a:pPr lvl="1"/>
            <a:r>
              <a:rPr lang="en-US" dirty="0" smtClean="0"/>
              <a:t>collect </a:t>
            </a:r>
            <a:r>
              <a:rPr lang="en-US" dirty="0"/>
              <a:t>work </a:t>
            </a:r>
            <a:r>
              <a:rPr lang="en-US" dirty="0" smtClean="0"/>
              <a:t>samples</a:t>
            </a:r>
          </a:p>
          <a:p>
            <a:pPr lvl="1"/>
            <a:r>
              <a:rPr lang="en-US" dirty="0"/>
              <a:t>i</a:t>
            </a:r>
            <a:r>
              <a:rPr lang="en-US" dirty="0" smtClean="0"/>
              <a:t>ncorporate evidence from other school educators </a:t>
            </a:r>
          </a:p>
        </p:txBody>
      </p:sp>
    </p:spTree>
    <p:extLst>
      <p:ext uri="{BB962C8B-B14F-4D97-AF65-F5344CB8AC3E}">
        <p14:creationId xmlns:p14="http://schemas.microsoft.com/office/powerpoint/2010/main" val="2860559406"/>
      </p:ext>
    </p:extLst>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EL PPT Templat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Times"/>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3645</TotalTime>
  <Words>3321</Words>
  <Application>Microsoft Office PowerPoint</Application>
  <PresentationFormat>On-screen Show (4:3)</PresentationFormat>
  <Paragraphs>388</Paragraphs>
  <Slides>40</Slides>
  <Notes>40</Notes>
  <HiddenSlides>0</HiddenSlides>
  <MMClips>0</MMClips>
  <ScaleCrop>false</ScaleCrop>
  <HeadingPairs>
    <vt:vector size="4" baseType="variant">
      <vt:variant>
        <vt:lpstr>Theme</vt:lpstr>
      </vt:variant>
      <vt:variant>
        <vt:i4>3</vt:i4>
      </vt:variant>
      <vt:variant>
        <vt:lpstr>Slide Titles</vt:lpstr>
      </vt:variant>
      <vt:variant>
        <vt:i4>40</vt:i4>
      </vt:variant>
    </vt:vector>
  </HeadingPairs>
  <TitlesOfParts>
    <vt:vector size="43" baseType="lpstr">
      <vt:lpstr>Diseño predeterminado</vt:lpstr>
      <vt:lpstr>OEL PPT Template (1)</vt:lpstr>
      <vt:lpstr>Blank Presentation</vt:lpstr>
      <vt:lpstr>Kindergarten Entry Assessment</vt:lpstr>
      <vt:lpstr>What does KEA stand for?</vt:lpstr>
      <vt:lpstr>What is KEA?</vt:lpstr>
      <vt:lpstr>What is KEA?</vt:lpstr>
      <vt:lpstr>What are the 5 Domains of Learning and Development?</vt:lpstr>
      <vt:lpstr>When and how can teachers collect evidence about students?</vt:lpstr>
      <vt:lpstr>Collecting Evidence</vt:lpstr>
      <vt:lpstr>PowerPoint Presentation</vt:lpstr>
      <vt:lpstr>PowerPoint Presentation</vt:lpstr>
      <vt:lpstr>How is evidence used by teachers?</vt:lpstr>
      <vt:lpstr>Which constructs will be required this year?</vt:lpstr>
      <vt:lpstr>2015-2016 Required Constructs</vt:lpstr>
      <vt:lpstr>2015-2016 Optional Constructs</vt:lpstr>
      <vt:lpstr>PowerPoint Presentation</vt:lpstr>
      <vt:lpstr>PowerPoint Presentation</vt:lpstr>
      <vt:lpstr>What is the technology platform?</vt:lpstr>
      <vt:lpstr>Websites</vt:lpstr>
      <vt:lpstr>Expectations for Schools</vt:lpstr>
      <vt:lpstr>PowerPoint Presentation</vt:lpstr>
      <vt:lpstr>Accessing the Platform</vt:lpstr>
      <vt:lpstr>Home Page</vt:lpstr>
      <vt:lpstr>Dashboard</vt:lpstr>
      <vt:lpstr>Sandbox</vt:lpstr>
      <vt:lpstr>Add Evidence</vt:lpstr>
      <vt:lpstr>Add Evidence, continued</vt:lpstr>
      <vt:lpstr>Add Evidence—Progression View</vt:lpstr>
      <vt:lpstr>Add Evidence—Progression View, continued</vt:lpstr>
      <vt:lpstr>Add Evidence—Skill View</vt:lpstr>
      <vt:lpstr>View Evidence</vt:lpstr>
      <vt:lpstr>Status Summary</vt:lpstr>
      <vt:lpstr>Status Summary, continued</vt:lpstr>
      <vt:lpstr>Status Summary, continued</vt:lpstr>
      <vt:lpstr>Status Summary, continued</vt:lpstr>
      <vt:lpstr>Reports &gt; Class Profile</vt:lpstr>
      <vt:lpstr>Reports &gt; Individual Child</vt:lpstr>
      <vt:lpstr>Communication</vt:lpstr>
      <vt:lpstr>Children</vt:lpstr>
      <vt:lpstr>The Evidence App</vt:lpstr>
      <vt:lpstr>The Evidence App, continued</vt:lpstr>
      <vt:lpstr>Support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What’s the Vision?</dc:title>
  <dc:creator>Scrinzi</dc:creator>
  <cp:lastModifiedBy>Floyd, Ana</cp:lastModifiedBy>
  <cp:revision>95</cp:revision>
  <cp:lastPrinted>2015-08-14T19:44:38Z</cp:lastPrinted>
  <dcterms:created xsi:type="dcterms:W3CDTF">2014-12-02T00:13:48Z</dcterms:created>
  <dcterms:modified xsi:type="dcterms:W3CDTF">2015-08-14T19:45:18Z</dcterms:modified>
</cp:coreProperties>
</file>